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8" r:id="rId4"/>
    <p:sldId id="285" r:id="rId5"/>
    <p:sldId id="286" r:id="rId6"/>
    <p:sldId id="259" r:id="rId7"/>
    <p:sldId id="287" r:id="rId8"/>
    <p:sldId id="292" r:id="rId9"/>
    <p:sldId id="290" r:id="rId10"/>
    <p:sldId id="293" r:id="rId11"/>
    <p:sldId id="260" r:id="rId12"/>
    <p:sldId id="261" r:id="rId13"/>
    <p:sldId id="291"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0" d="100"/>
          <a:sy n="50" d="100"/>
        </p:scale>
        <p:origin x="-920" y="-1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sv-SE" smtClean="0"/>
              <a:t>Klicka här för att ändra format</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US" dirty="0"/>
          </a:p>
        </p:txBody>
      </p:sp>
      <p:sp>
        <p:nvSpPr>
          <p:cNvPr id="15" name="Date Placeholder 14"/>
          <p:cNvSpPr>
            <a:spLocks noGrp="1"/>
          </p:cNvSpPr>
          <p:nvPr>
            <p:ph type="dt" sz="half" idx="10"/>
          </p:nvPr>
        </p:nvSpPr>
        <p:spPr/>
        <p:txBody>
          <a:bodyPr/>
          <a:lstStyle/>
          <a:p>
            <a:fld id="{2069C06D-4ED8-42C6-905D-CA84CA1B6CBF}" type="datetime2">
              <a:rPr lang="en-US" smtClean="0"/>
              <a:t>söndag 1 september 19</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13" name="Title 12"/>
          <p:cNvSpPr>
            <a:spLocks noGrp="1"/>
          </p:cNvSpPr>
          <p:nvPr>
            <p:ph type="title"/>
          </p:nvPr>
        </p:nvSpPr>
        <p:spPr/>
        <p:txBody>
          <a:bodyPr/>
          <a:lstStyle/>
          <a:p>
            <a:r>
              <a:rPr lang="sv-SE" smtClean="0"/>
              <a:t>Klicka här för att ändra format</a:t>
            </a:r>
            <a:endParaRPr lang="en-US"/>
          </a:p>
        </p:txBody>
      </p:sp>
      <p:sp>
        <p:nvSpPr>
          <p:cNvPr id="14" name="Date Placeholder 13"/>
          <p:cNvSpPr>
            <a:spLocks noGrp="1"/>
          </p:cNvSpPr>
          <p:nvPr>
            <p:ph type="dt" sz="half" idx="10"/>
          </p:nvPr>
        </p:nvSpPr>
        <p:spPr/>
        <p:txBody>
          <a:bodyPr/>
          <a:lstStyle/>
          <a:p>
            <a:fld id="{14CB1CAA-32CD-4B55-B92A-B8F0843CACF4}" type="datetime2">
              <a:rPr lang="en-US" smtClean="0"/>
              <a:t>söndag 1 september 19</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12" name="Date Placeholder 11"/>
          <p:cNvSpPr>
            <a:spLocks noGrp="1"/>
          </p:cNvSpPr>
          <p:nvPr>
            <p:ph type="dt" sz="half" idx="10"/>
          </p:nvPr>
        </p:nvSpPr>
        <p:spPr/>
        <p:txBody>
          <a:bodyPr/>
          <a:lstStyle/>
          <a:p>
            <a:fld id="{3AD8CDC4-3D19-4983-B478-82F6B8E5AB66}" type="datetime2">
              <a:rPr lang="en-US" smtClean="0"/>
              <a:t>söndag 1 september 19</a:t>
            </a:fld>
            <a:endParaRPr lang="en-US" dirty="0"/>
          </a:p>
        </p:txBody>
      </p:sp>
      <p:sp>
        <p:nvSpPr>
          <p:cNvPr id="13" name="Slide Number Placeholder 12"/>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4" name="Footer Placeholder 13"/>
          <p:cNvSpPr>
            <a:spLocks noGrp="1"/>
          </p:cNvSpPr>
          <p:nvPr>
            <p:ph type="ftr" sz="quarter" idx="12"/>
          </p:nvPr>
        </p:nvSpPr>
        <p:spPr/>
        <p:txBody>
          <a:bodyPr/>
          <a:lstStyle/>
          <a:p>
            <a:endParaRPr lang="en-US" dirty="0"/>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sv-SE" smtClean="0"/>
              <a:t>Klicka här för att ändra format</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4B82477-D5D3-4181-8C11-75D0F2433A87}" type="datetime2">
              <a:rPr lang="en-US" smtClean="0"/>
              <a:t>söndag 1 september 19</a:t>
            </a:fld>
            <a:endParaRPr lang="en-US" dirty="0"/>
          </a:p>
        </p:txBody>
      </p:sp>
      <p:sp>
        <p:nvSpPr>
          <p:cNvPr id="9" name="Slide Number Placeholder 8"/>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0" name="Footer Placeholder 9"/>
          <p:cNvSpPr>
            <a:spLocks noGrp="1"/>
          </p:cNvSpPr>
          <p:nvPr>
            <p:ph type="ftr" sz="quarter" idx="12"/>
          </p:nvPr>
        </p:nvSpPr>
        <p:spPr/>
        <p:txBody>
          <a:bodyPr/>
          <a:lstStyle/>
          <a:p>
            <a:endParaRPr lang="en-US" dirty="0"/>
          </a:p>
        </p:txBody>
      </p:sp>
      <p:sp>
        <p:nvSpPr>
          <p:cNvPr id="11" name="Title 10"/>
          <p:cNvSpPr>
            <a:spLocks noGrp="1"/>
          </p:cNvSpPr>
          <p:nvPr>
            <p:ph type="title"/>
          </p:nvPr>
        </p:nvSpPr>
        <p:spPr/>
        <p:txBody>
          <a:bodyPr/>
          <a:lstStyle/>
          <a:p>
            <a:r>
              <a:rPr lang="sv-SE" smtClean="0"/>
              <a:t>Klicka här för att ändra format</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sv-SE" smtClean="0"/>
              <a:t>Klicka här för att ändra format</a:t>
            </a:r>
            <a:endParaRPr lang="en-US" dirty="0"/>
          </a:p>
        </p:txBody>
      </p:sp>
      <p:sp>
        <p:nvSpPr>
          <p:cNvPr id="14" name="Date Placeholder 13"/>
          <p:cNvSpPr>
            <a:spLocks noGrp="1"/>
          </p:cNvSpPr>
          <p:nvPr>
            <p:ph type="dt" sz="half" idx="10"/>
          </p:nvPr>
        </p:nvSpPr>
        <p:spPr/>
        <p:txBody>
          <a:bodyPr/>
          <a:lstStyle/>
          <a:p>
            <a:fld id="{213E253B-1893-4367-8BAE-DF4BC10DC578}" type="datetime2">
              <a:rPr lang="en-US" smtClean="0"/>
              <a:t>söndag 1 september 19</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mtClean="0"/>
              <a:t>Klicka här för att ändra format</a:t>
            </a:r>
            <a:endParaRPr lang="en-US"/>
          </a:p>
        </p:txBody>
      </p:sp>
      <p:sp>
        <p:nvSpPr>
          <p:cNvPr id="7" name="Date Placeholder 6"/>
          <p:cNvSpPr>
            <a:spLocks noGrp="1"/>
          </p:cNvSpPr>
          <p:nvPr>
            <p:ph type="dt" sz="half" idx="10"/>
          </p:nvPr>
        </p:nvSpPr>
        <p:spPr/>
        <p:txBody>
          <a:bodyPr/>
          <a:lstStyle/>
          <a:p>
            <a:fld id="{8B62300D-25B3-4603-86C9-4CB776489F00}" type="datetime2">
              <a:rPr lang="en-US" smtClean="0"/>
              <a:t>söndag 1 september 19</a:t>
            </a:fld>
            <a:endParaRPr lang="en-US" dirty="0"/>
          </a:p>
        </p:txBody>
      </p:sp>
      <p:sp>
        <p:nvSpPr>
          <p:cNvPr id="8" name="Slide Number Placeholder 7"/>
          <p:cNvSpPr>
            <a:spLocks noGrp="1"/>
          </p:cNvSpPr>
          <p:nvPr>
            <p:ph type="sldNum" sz="quarter" idx="11"/>
          </p:nvPr>
        </p:nvSpPr>
        <p:spPr/>
        <p:txBody>
          <a:bodyPr/>
          <a:lstStyle/>
          <a:p>
            <a:fld id="{1789C0F2-17E0-497A-9BBE-0C73201AAFE3}" type="slidenum">
              <a:rPr lang="en-US" smtClean="0"/>
              <a:pPr/>
              <a:t>‹Nr.›</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6314AD9-FCC8-48B7-B85B-012A91320DFF}" type="datetime2">
              <a:rPr lang="en-US" smtClean="0"/>
              <a:t>söndag 1 september 19</a:t>
            </a:fld>
            <a:endParaRPr lang="en-US" dirty="0"/>
          </a:p>
        </p:txBody>
      </p:sp>
      <p:sp>
        <p:nvSpPr>
          <p:cNvPr id="6" name="Slide Number Placeholder 5"/>
          <p:cNvSpPr>
            <a:spLocks noGrp="1"/>
          </p:cNvSpPr>
          <p:nvPr>
            <p:ph type="sldNum" sz="quarter" idx="11"/>
          </p:nvPr>
        </p:nvSpPr>
        <p:spPr/>
        <p:txBody>
          <a:bodyPr/>
          <a:lstStyle/>
          <a:p>
            <a:fld id="{1789C0F2-17E0-497A-9BBE-0C73201AAFE3}" type="slidenum">
              <a:rPr lang="en-US" smtClean="0"/>
              <a:pPr/>
              <a:t>‹Nr.›</a:t>
            </a:fld>
            <a:endParaRPr lang="en-US" dirty="0"/>
          </a:p>
        </p:txBody>
      </p:sp>
      <p:sp>
        <p:nvSpPr>
          <p:cNvPr id="7" name="Footer Placeholder 6"/>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15" name="Date Placeholder 14"/>
          <p:cNvSpPr>
            <a:spLocks noGrp="1"/>
          </p:cNvSpPr>
          <p:nvPr>
            <p:ph type="dt" sz="half" idx="10"/>
          </p:nvPr>
        </p:nvSpPr>
        <p:spPr/>
        <p:txBody>
          <a:bodyPr/>
          <a:lstStyle/>
          <a:p>
            <a:fld id="{3182DC50-D5DB-4F94-B367-9876CD2C4012}" type="datetime2">
              <a:rPr lang="en-US" smtClean="0"/>
              <a:t>söndag 1 september 19</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7" name="Footer Placeholder 16"/>
          <p:cNvSpPr>
            <a:spLocks noGrp="1"/>
          </p:cNvSpPr>
          <p:nvPr>
            <p:ph type="ftr" sz="quarter" idx="12"/>
          </p:nvPr>
        </p:nvSpPr>
        <p:spPr/>
        <p:txBody>
          <a:bodyPr/>
          <a:lstStyle/>
          <a:p>
            <a:endParaRPr lang="en-US" dirty="0"/>
          </a:p>
        </p:txBody>
      </p:sp>
      <p:sp>
        <p:nvSpPr>
          <p:cNvPr id="18" name="Title 17"/>
          <p:cNvSpPr>
            <a:spLocks noGrp="1"/>
          </p:cNvSpPr>
          <p:nvPr>
            <p:ph type="title"/>
          </p:nvPr>
        </p:nvSpPr>
        <p:spPr/>
        <p:txBody>
          <a:bodyPr/>
          <a:lstStyle/>
          <a:p>
            <a:r>
              <a:rPr lang="sv-SE" smtClean="0"/>
              <a:t>Klicka här för att ändra format</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sv-SE" smtClean="0"/>
              <a:t>Klicka här för att ändra format</a:t>
            </a:r>
            <a:endParaRPr lang="en-US"/>
          </a:p>
        </p:txBody>
      </p:sp>
      <p:sp>
        <p:nvSpPr>
          <p:cNvPr id="13" name="Date Placeholder 12"/>
          <p:cNvSpPr>
            <a:spLocks noGrp="1"/>
          </p:cNvSpPr>
          <p:nvPr>
            <p:ph type="dt" sz="half" idx="10"/>
          </p:nvPr>
        </p:nvSpPr>
        <p:spPr/>
        <p:txBody>
          <a:bodyPr/>
          <a:lstStyle/>
          <a:p>
            <a:fld id="{292EB412-E790-42EA-81FE-2925D3A43D91}" type="datetime2">
              <a:rPr lang="en-US" smtClean="0"/>
              <a:t>söndag 1 september 19</a:t>
            </a:fld>
            <a:endParaRPr lang="en-US" dirty="0"/>
          </a:p>
        </p:txBody>
      </p:sp>
      <p:sp>
        <p:nvSpPr>
          <p:cNvPr id="14" name="Slide Number Placeholder 13"/>
          <p:cNvSpPr>
            <a:spLocks noGrp="1"/>
          </p:cNvSpPr>
          <p:nvPr>
            <p:ph type="sldNum" sz="quarter" idx="11"/>
          </p:nvPr>
        </p:nvSpPr>
        <p:spPr/>
        <p:txBody>
          <a:bodyPr/>
          <a:lstStyle/>
          <a:p>
            <a:fld id="{1789C0F2-17E0-497A-9BBE-0C73201AAFE3}" type="slidenum">
              <a:rPr lang="en-US" smtClean="0"/>
              <a:pPr/>
              <a:t>‹Nr.›</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4" name="Date Placeholder 3"/>
          <p:cNvSpPr>
            <a:spLocks noGrp="1"/>
          </p:cNvSpPr>
          <p:nvPr>
            <p:ph type="dt" sz="half" idx="10"/>
          </p:nvPr>
        </p:nvSpPr>
        <p:spPr/>
        <p:txBody>
          <a:bodyPr/>
          <a:lstStyle/>
          <a:p>
            <a:fld id="{A56EEE0E-EDB0-4D84-86B0-50833DF22902}" type="datetime2">
              <a:rPr lang="en-US" smtClean="0"/>
              <a:t>söndag 1 september 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5114372C-B5AB-4C39-B273-B99224EB4DD5}" type="datetime2">
              <a:rPr lang="en-US" smtClean="0"/>
              <a:t>söndag 1 september 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sv-SE" smtClean="0"/>
              <a:t>Klicka här för att ändra format</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0B385921-A91A-409C-921C-0E0EC1E750EC}" type="datetime2">
              <a:rPr lang="en-US" smtClean="0"/>
              <a:t>söndag 1 september 19</a:t>
            </a:fld>
            <a:endParaRPr lang="en-US" dirty="0"/>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dirty="0"/>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1789C0F2-17E0-497A-9BBE-0C73201AAFE3}" type="slidenum">
              <a:rPr lang="en-US" smtClean="0"/>
              <a:pPr/>
              <a:t>‹Nr.›</a:t>
            </a:fld>
            <a:endParaRPr lang="en-US" dirty="0"/>
          </a:p>
        </p:txBody>
      </p:sp>
    </p:spTree>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5600" cap="small" dirty="0" smtClean="0">
                <a:effectLst/>
              </a:rPr>
              <a:t>Kristen på </a:t>
            </a:r>
            <a:r>
              <a:rPr lang="sv-SE" sz="5600" cap="small" dirty="0" err="1" smtClean="0">
                <a:effectLst/>
              </a:rPr>
              <a:t>Hjemmebane</a:t>
            </a:r>
            <a:r>
              <a:rPr lang="sv-SE" sz="5600" cap="small" dirty="0" smtClean="0">
                <a:effectLst/>
              </a:rPr>
              <a:t/>
            </a:r>
            <a:br>
              <a:rPr lang="sv-SE" sz="5600" cap="small" dirty="0" smtClean="0">
                <a:effectLst/>
              </a:rPr>
            </a:br>
            <a:r>
              <a:rPr lang="sv-SE" sz="4800" dirty="0" smtClean="0">
                <a:effectLst/>
              </a:rPr>
              <a:t/>
            </a:r>
            <a:br>
              <a:rPr lang="sv-SE" sz="4800" dirty="0" smtClean="0">
                <a:effectLst/>
              </a:rPr>
            </a:br>
            <a:r>
              <a:rPr lang="sv-SE" sz="4800" dirty="0" smtClean="0">
                <a:effectLst/>
              </a:rPr>
              <a:t/>
            </a:r>
            <a:br>
              <a:rPr lang="sv-SE" sz="4800" dirty="0" smtClean="0">
                <a:effectLst/>
              </a:rPr>
            </a:br>
            <a:r>
              <a:rPr lang="sv-SE" sz="4800" dirty="0">
                <a:effectLst/>
              </a:rPr>
              <a:t/>
            </a:r>
            <a:br>
              <a:rPr lang="sv-SE" sz="4800" dirty="0">
                <a:effectLst/>
              </a:rPr>
            </a:br>
            <a:r>
              <a:rPr lang="sv-SE" sz="3600" dirty="0" smtClean="0">
                <a:effectLst/>
              </a:rPr>
              <a:t>Olof Edsinger</a:t>
            </a:r>
            <a:r>
              <a:rPr lang="sv-SE" sz="4800" dirty="0" smtClean="0">
                <a:effectLst/>
              </a:rPr>
              <a:t/>
            </a:r>
            <a:br>
              <a:rPr lang="sv-SE" sz="4800" dirty="0" smtClean="0">
                <a:effectLst/>
              </a:rPr>
            </a:br>
            <a:endParaRPr lang="sv-SE" sz="4800" dirty="0"/>
          </a:p>
        </p:txBody>
      </p:sp>
    </p:spTree>
    <p:extLst>
      <p:ext uri="{BB962C8B-B14F-4D97-AF65-F5344CB8AC3E}">
        <p14:creationId xmlns:p14="http://schemas.microsoft.com/office/powerpoint/2010/main" val="42385686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600" dirty="0" err="1">
                <a:effectLst/>
              </a:rPr>
              <a:t>Jeg</a:t>
            </a:r>
            <a:r>
              <a:rPr lang="sv-SE" sz="3600" dirty="0">
                <a:effectLst/>
              </a:rPr>
              <a:t> </a:t>
            </a:r>
            <a:r>
              <a:rPr lang="sv-SE" sz="3600" dirty="0" err="1">
                <a:effectLst/>
              </a:rPr>
              <a:t>husker</a:t>
            </a:r>
            <a:r>
              <a:rPr lang="sv-SE" sz="3600" dirty="0">
                <a:effectLst/>
              </a:rPr>
              <a:t> din </a:t>
            </a:r>
            <a:r>
              <a:rPr lang="sv-SE" sz="3600" dirty="0" err="1">
                <a:effectLst/>
              </a:rPr>
              <a:t>oppriktige</a:t>
            </a:r>
            <a:r>
              <a:rPr lang="sv-SE" sz="3600" dirty="0">
                <a:effectLst/>
              </a:rPr>
              <a:t> tro, som </a:t>
            </a:r>
            <a:r>
              <a:rPr lang="sv-SE" sz="3600" dirty="0" err="1">
                <a:effectLst/>
              </a:rPr>
              <a:t>først</a:t>
            </a:r>
            <a:r>
              <a:rPr lang="sv-SE" sz="3600" dirty="0">
                <a:effectLst/>
              </a:rPr>
              <a:t> bodde i din mormor Lois </a:t>
            </a:r>
            <a:r>
              <a:rPr lang="sv-SE" sz="3600" dirty="0" err="1">
                <a:effectLst/>
              </a:rPr>
              <a:t>og</a:t>
            </a:r>
            <a:r>
              <a:rPr lang="sv-SE" sz="3600" dirty="0">
                <a:effectLst/>
              </a:rPr>
              <a:t> i din mor </a:t>
            </a:r>
            <a:r>
              <a:rPr lang="sv-SE" sz="3600" dirty="0" err="1">
                <a:effectLst/>
              </a:rPr>
              <a:t>Evnike</a:t>
            </a:r>
            <a:r>
              <a:rPr lang="sv-SE" sz="3600" dirty="0">
                <a:effectLst/>
              </a:rPr>
              <a:t>, </a:t>
            </a:r>
            <a:r>
              <a:rPr lang="sv-SE" sz="3600" dirty="0" err="1">
                <a:effectLst/>
              </a:rPr>
              <a:t>og</a:t>
            </a:r>
            <a:r>
              <a:rPr lang="sv-SE" sz="3600" dirty="0">
                <a:effectLst/>
              </a:rPr>
              <a:t> </a:t>
            </a:r>
            <a:r>
              <a:rPr lang="sv-SE" sz="3600" dirty="0" err="1">
                <a:effectLst/>
              </a:rPr>
              <a:t>jeg</a:t>
            </a:r>
            <a:r>
              <a:rPr lang="sv-SE" sz="3600" dirty="0">
                <a:effectLst/>
              </a:rPr>
              <a:t> er </a:t>
            </a:r>
            <a:r>
              <a:rPr lang="sv-SE" sz="3600" dirty="0" err="1">
                <a:effectLst/>
              </a:rPr>
              <a:t>overbevist</a:t>
            </a:r>
            <a:r>
              <a:rPr lang="sv-SE" sz="3600" dirty="0">
                <a:effectLst/>
              </a:rPr>
              <a:t> om at den </a:t>
            </a:r>
            <a:r>
              <a:rPr lang="sv-SE" sz="3600" dirty="0" err="1">
                <a:effectLst/>
              </a:rPr>
              <a:t>også</a:t>
            </a:r>
            <a:r>
              <a:rPr lang="sv-SE" sz="3600" dirty="0">
                <a:effectLst/>
              </a:rPr>
              <a:t> bor i deg. (2 Tim 1,5)</a:t>
            </a:r>
            <a:br>
              <a:rPr lang="sv-SE" sz="3600" dirty="0">
                <a:effectLst/>
              </a:rPr>
            </a:br>
            <a:r>
              <a:rPr lang="sv-SE" sz="3600" dirty="0">
                <a:effectLst/>
              </a:rPr>
              <a:t> </a:t>
            </a:r>
            <a:br>
              <a:rPr lang="sv-SE" sz="3600" dirty="0">
                <a:effectLst/>
              </a:rPr>
            </a:br>
            <a:r>
              <a:rPr lang="sv-SE" sz="3600" dirty="0">
                <a:effectLst/>
              </a:rPr>
              <a:t>Det du har </a:t>
            </a:r>
            <a:r>
              <a:rPr lang="sv-SE" sz="3600" dirty="0" err="1">
                <a:effectLst/>
              </a:rPr>
              <a:t>hørt</a:t>
            </a:r>
            <a:r>
              <a:rPr lang="sv-SE" sz="3600" dirty="0">
                <a:effectLst/>
              </a:rPr>
              <a:t> av </a:t>
            </a:r>
            <a:r>
              <a:rPr lang="sv-SE" sz="3600" dirty="0" err="1">
                <a:effectLst/>
              </a:rPr>
              <a:t>meg</a:t>
            </a:r>
            <a:r>
              <a:rPr lang="sv-SE" sz="3600" dirty="0">
                <a:effectLst/>
              </a:rPr>
              <a:t> i </a:t>
            </a:r>
            <a:r>
              <a:rPr lang="sv-SE" sz="3600" dirty="0" err="1">
                <a:effectLst/>
              </a:rPr>
              <a:t>mange</a:t>
            </a:r>
            <a:r>
              <a:rPr lang="sv-SE" sz="3600" dirty="0">
                <a:effectLst/>
              </a:rPr>
              <a:t> </a:t>
            </a:r>
            <a:r>
              <a:rPr lang="sv-SE" sz="3600" dirty="0" err="1">
                <a:effectLst/>
              </a:rPr>
              <a:t>vitners</a:t>
            </a:r>
            <a:r>
              <a:rPr lang="sv-SE" sz="3600" dirty="0">
                <a:effectLst/>
              </a:rPr>
              <a:t> </a:t>
            </a:r>
            <a:r>
              <a:rPr lang="sv-SE" sz="3600" dirty="0" err="1">
                <a:effectLst/>
              </a:rPr>
              <a:t>nærvær</a:t>
            </a:r>
            <a:r>
              <a:rPr lang="sv-SE" sz="3600" dirty="0">
                <a:effectLst/>
              </a:rPr>
              <a:t>, skal du </a:t>
            </a:r>
            <a:r>
              <a:rPr lang="sv-SE" sz="3600" dirty="0" err="1">
                <a:effectLst/>
              </a:rPr>
              <a:t>gi</a:t>
            </a:r>
            <a:r>
              <a:rPr lang="sv-SE" sz="3600" dirty="0">
                <a:effectLst/>
              </a:rPr>
              <a:t> </a:t>
            </a:r>
            <a:r>
              <a:rPr lang="sv-SE" sz="3600" dirty="0" err="1">
                <a:effectLst/>
              </a:rPr>
              <a:t>videre</a:t>
            </a:r>
            <a:r>
              <a:rPr lang="sv-SE" sz="3600" dirty="0">
                <a:effectLst/>
              </a:rPr>
              <a:t> </a:t>
            </a:r>
            <a:r>
              <a:rPr lang="sv-SE" sz="3600" dirty="0" err="1">
                <a:effectLst/>
              </a:rPr>
              <a:t>til</a:t>
            </a:r>
            <a:r>
              <a:rPr lang="sv-SE" sz="3600" dirty="0">
                <a:effectLst/>
              </a:rPr>
              <a:t> </a:t>
            </a:r>
            <a:r>
              <a:rPr lang="sv-SE" sz="3600" dirty="0" err="1">
                <a:effectLst/>
              </a:rPr>
              <a:t>pålitelige</a:t>
            </a:r>
            <a:r>
              <a:rPr lang="sv-SE" sz="3600" dirty="0">
                <a:effectLst/>
              </a:rPr>
              <a:t> </a:t>
            </a:r>
            <a:r>
              <a:rPr lang="sv-SE" sz="3600" dirty="0" err="1">
                <a:effectLst/>
              </a:rPr>
              <a:t>mennesker</a:t>
            </a:r>
            <a:r>
              <a:rPr lang="sv-SE" sz="3600" dirty="0">
                <a:effectLst/>
              </a:rPr>
              <a:t> som er i </a:t>
            </a:r>
            <a:r>
              <a:rPr lang="sv-SE" sz="3600" dirty="0" err="1">
                <a:effectLst/>
              </a:rPr>
              <a:t>stand</a:t>
            </a:r>
            <a:r>
              <a:rPr lang="sv-SE" sz="3600" dirty="0">
                <a:effectLst/>
              </a:rPr>
              <a:t> </a:t>
            </a:r>
            <a:r>
              <a:rPr lang="sv-SE" sz="3600" dirty="0" err="1">
                <a:effectLst/>
              </a:rPr>
              <a:t>til</a:t>
            </a:r>
            <a:r>
              <a:rPr lang="sv-SE" sz="3600" dirty="0">
                <a:effectLst/>
              </a:rPr>
              <a:t> å </a:t>
            </a:r>
            <a:r>
              <a:rPr lang="sv-SE" sz="3600" dirty="0" err="1">
                <a:effectLst/>
              </a:rPr>
              <a:t>undervise</a:t>
            </a:r>
            <a:r>
              <a:rPr lang="sv-SE" sz="3600" dirty="0">
                <a:effectLst/>
              </a:rPr>
              <a:t> andre. (2 Tim 2,2</a:t>
            </a:r>
            <a:r>
              <a:rPr lang="sv-SE" sz="3600" dirty="0" smtClean="0">
                <a:effectLst/>
              </a:rPr>
              <a:t>)</a:t>
            </a:r>
            <a:br>
              <a:rPr lang="sv-SE" sz="3600" dirty="0" smtClean="0">
                <a:effectLst/>
              </a:rPr>
            </a:br>
            <a:endParaRPr lang="sv-SE" sz="3600" dirty="0">
              <a:effectLst/>
            </a:endParaRPr>
          </a:p>
        </p:txBody>
      </p:sp>
    </p:spTree>
    <p:extLst>
      <p:ext uri="{BB962C8B-B14F-4D97-AF65-F5344CB8AC3E}">
        <p14:creationId xmlns:p14="http://schemas.microsoft.com/office/powerpoint/2010/main" val="177632898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600" dirty="0" err="1">
                <a:effectLst/>
              </a:rPr>
              <a:t>Hør</a:t>
            </a:r>
            <a:r>
              <a:rPr lang="sv-SE" sz="3600" dirty="0">
                <a:effectLst/>
              </a:rPr>
              <a:t>, Israel! Herren er vår Gud, Herren er </a:t>
            </a:r>
            <a:r>
              <a:rPr lang="sv-SE" sz="3600" dirty="0" err="1">
                <a:effectLst/>
              </a:rPr>
              <a:t>én</a:t>
            </a:r>
            <a:r>
              <a:rPr lang="sv-SE" sz="3600" dirty="0">
                <a:effectLst/>
              </a:rPr>
              <a:t>. Du skal </a:t>
            </a:r>
            <a:r>
              <a:rPr lang="sv-SE" sz="3600" dirty="0" err="1">
                <a:effectLst/>
              </a:rPr>
              <a:t>elske</a:t>
            </a:r>
            <a:r>
              <a:rPr lang="sv-SE" sz="3600" dirty="0">
                <a:effectLst/>
              </a:rPr>
              <a:t> Herren din Gud av hele ditt </a:t>
            </a:r>
            <a:r>
              <a:rPr lang="sv-SE" sz="3600" dirty="0" err="1">
                <a:effectLst/>
              </a:rPr>
              <a:t>hjerte</a:t>
            </a:r>
            <a:r>
              <a:rPr lang="sv-SE" sz="3600" dirty="0">
                <a:effectLst/>
              </a:rPr>
              <a:t> </a:t>
            </a:r>
            <a:r>
              <a:rPr lang="sv-SE" sz="3600" dirty="0" err="1">
                <a:effectLst/>
              </a:rPr>
              <a:t>og</a:t>
            </a:r>
            <a:r>
              <a:rPr lang="sv-SE" sz="3600" dirty="0">
                <a:effectLst/>
              </a:rPr>
              <a:t> av hele din </a:t>
            </a:r>
            <a:r>
              <a:rPr lang="sv-SE" sz="3600" dirty="0" err="1">
                <a:effectLst/>
              </a:rPr>
              <a:t>sjel</a:t>
            </a:r>
            <a:r>
              <a:rPr lang="sv-SE" sz="3600" dirty="0">
                <a:effectLst/>
              </a:rPr>
              <a:t> </a:t>
            </a:r>
            <a:r>
              <a:rPr lang="sv-SE" sz="3600" dirty="0" err="1">
                <a:effectLst/>
              </a:rPr>
              <a:t>og</a:t>
            </a:r>
            <a:r>
              <a:rPr lang="sv-SE" sz="3600" dirty="0">
                <a:effectLst/>
              </a:rPr>
              <a:t> av all din makt. </a:t>
            </a:r>
            <a:r>
              <a:rPr lang="sv-SE" sz="3600" dirty="0" err="1">
                <a:effectLst/>
              </a:rPr>
              <a:t>Disse</a:t>
            </a:r>
            <a:r>
              <a:rPr lang="sv-SE" sz="3600" dirty="0">
                <a:effectLst/>
              </a:rPr>
              <a:t> </a:t>
            </a:r>
            <a:r>
              <a:rPr lang="sv-SE" sz="3600" dirty="0" err="1">
                <a:effectLst/>
              </a:rPr>
              <a:t>ordene</a:t>
            </a:r>
            <a:r>
              <a:rPr lang="sv-SE" sz="3600" dirty="0">
                <a:effectLst/>
              </a:rPr>
              <a:t> som </a:t>
            </a:r>
            <a:r>
              <a:rPr lang="sv-SE" sz="3600" dirty="0" err="1">
                <a:effectLst/>
              </a:rPr>
              <a:t>jeg</a:t>
            </a:r>
            <a:r>
              <a:rPr lang="sv-SE" sz="3600" dirty="0">
                <a:effectLst/>
              </a:rPr>
              <a:t> </a:t>
            </a:r>
            <a:r>
              <a:rPr lang="sv-SE" sz="3600" dirty="0" err="1">
                <a:effectLst/>
              </a:rPr>
              <a:t>pålegger</a:t>
            </a:r>
            <a:r>
              <a:rPr lang="sv-SE" sz="3600" dirty="0">
                <a:effectLst/>
              </a:rPr>
              <a:t> deg i dag, skal du bevare i ditt </a:t>
            </a:r>
            <a:r>
              <a:rPr lang="sv-SE" sz="3600" dirty="0" err="1">
                <a:effectLst/>
              </a:rPr>
              <a:t>hjerte</a:t>
            </a:r>
            <a:r>
              <a:rPr lang="sv-SE" sz="3600" dirty="0">
                <a:effectLst/>
              </a:rPr>
              <a:t>. Du skal </a:t>
            </a:r>
            <a:r>
              <a:rPr lang="sv-SE" sz="3600" dirty="0" err="1">
                <a:effectLst/>
              </a:rPr>
              <a:t>gjenta</a:t>
            </a:r>
            <a:r>
              <a:rPr lang="sv-SE" sz="3600" dirty="0">
                <a:effectLst/>
              </a:rPr>
              <a:t> dem for </a:t>
            </a:r>
            <a:r>
              <a:rPr lang="sv-SE" sz="3600" dirty="0" err="1">
                <a:effectLst/>
              </a:rPr>
              <a:t>dine</a:t>
            </a:r>
            <a:r>
              <a:rPr lang="sv-SE" sz="3600" dirty="0">
                <a:effectLst/>
              </a:rPr>
              <a:t> barn </a:t>
            </a:r>
            <a:r>
              <a:rPr lang="sv-SE" sz="3600" dirty="0" err="1">
                <a:effectLst/>
              </a:rPr>
              <a:t>og</a:t>
            </a:r>
            <a:r>
              <a:rPr lang="sv-SE" sz="3600" dirty="0">
                <a:effectLst/>
              </a:rPr>
              <a:t> </a:t>
            </a:r>
            <a:r>
              <a:rPr lang="sv-SE" sz="3600" dirty="0" err="1">
                <a:effectLst/>
              </a:rPr>
              <a:t>snakke</a:t>
            </a:r>
            <a:r>
              <a:rPr lang="sv-SE" sz="3600" dirty="0">
                <a:effectLst/>
              </a:rPr>
              <a:t> om dem når du sitter i ditt hus </a:t>
            </a:r>
            <a:r>
              <a:rPr lang="sv-SE" sz="3600" dirty="0" err="1">
                <a:effectLst/>
              </a:rPr>
              <a:t>og</a:t>
            </a:r>
            <a:r>
              <a:rPr lang="sv-SE" sz="3600" dirty="0">
                <a:effectLst/>
              </a:rPr>
              <a:t> når du går på </a:t>
            </a:r>
            <a:r>
              <a:rPr lang="sv-SE" sz="3600" dirty="0" err="1">
                <a:effectLst/>
              </a:rPr>
              <a:t>veien</a:t>
            </a:r>
            <a:r>
              <a:rPr lang="sv-SE" sz="3600" dirty="0">
                <a:effectLst/>
              </a:rPr>
              <a:t>, når du </a:t>
            </a:r>
            <a:r>
              <a:rPr lang="sv-SE" sz="3600" dirty="0" err="1">
                <a:effectLst/>
              </a:rPr>
              <a:t>legger</a:t>
            </a:r>
            <a:r>
              <a:rPr lang="sv-SE" sz="3600" dirty="0">
                <a:effectLst/>
              </a:rPr>
              <a:t> deg </a:t>
            </a:r>
            <a:r>
              <a:rPr lang="sv-SE" sz="3600" dirty="0" err="1">
                <a:effectLst/>
              </a:rPr>
              <a:t>og</a:t>
            </a:r>
            <a:r>
              <a:rPr lang="sv-SE" sz="3600" dirty="0">
                <a:effectLst/>
              </a:rPr>
              <a:t> når du står opp. </a:t>
            </a:r>
            <a:r>
              <a:rPr lang="sv-SE" sz="3600" dirty="0" smtClean="0">
                <a:effectLst/>
              </a:rPr>
              <a:t/>
            </a:r>
            <a:br>
              <a:rPr lang="sv-SE" sz="3600" dirty="0" smtClean="0">
                <a:effectLst/>
              </a:rPr>
            </a:br>
            <a:r>
              <a:rPr lang="sv-SE" sz="3600" dirty="0" smtClean="0">
                <a:effectLst/>
              </a:rPr>
              <a:t>(</a:t>
            </a:r>
            <a:r>
              <a:rPr lang="sv-SE" sz="3600" dirty="0">
                <a:effectLst/>
              </a:rPr>
              <a:t>5 Mos 6,4–7</a:t>
            </a:r>
            <a:r>
              <a:rPr lang="sv-SE" sz="3600" dirty="0" smtClean="0">
                <a:effectLst/>
              </a:rPr>
              <a:t>)</a:t>
            </a:r>
            <a:endParaRPr lang="sv-SE" sz="3600" i="1" dirty="0">
              <a:effectLst/>
            </a:endParaRPr>
          </a:p>
        </p:txBody>
      </p:sp>
    </p:spTree>
    <p:extLst>
      <p:ext uri="{BB962C8B-B14F-4D97-AF65-F5344CB8AC3E}">
        <p14:creationId xmlns:p14="http://schemas.microsoft.com/office/powerpoint/2010/main" val="387920565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400" dirty="0">
                <a:effectLst/>
              </a:rPr>
              <a:t>Det vi har </a:t>
            </a:r>
            <a:r>
              <a:rPr lang="sv-SE" sz="3400" dirty="0" err="1">
                <a:effectLst/>
              </a:rPr>
              <a:t>hørt</a:t>
            </a:r>
            <a:r>
              <a:rPr lang="sv-SE" sz="3400" dirty="0">
                <a:effectLst/>
              </a:rPr>
              <a:t> </a:t>
            </a:r>
            <a:r>
              <a:rPr lang="sv-SE" sz="3400" dirty="0" err="1">
                <a:effectLst/>
              </a:rPr>
              <a:t>og</a:t>
            </a:r>
            <a:r>
              <a:rPr lang="sv-SE" sz="3400" dirty="0">
                <a:effectLst/>
              </a:rPr>
              <a:t> </a:t>
            </a:r>
            <a:r>
              <a:rPr lang="sv-SE" sz="3400" dirty="0" err="1">
                <a:effectLst/>
              </a:rPr>
              <a:t>kjenner</a:t>
            </a:r>
            <a:r>
              <a:rPr lang="sv-SE" sz="3400" dirty="0">
                <a:effectLst/>
              </a:rPr>
              <a:t> </a:t>
            </a:r>
            <a:r>
              <a:rPr lang="sv-SE" sz="3400" dirty="0" err="1">
                <a:effectLst/>
              </a:rPr>
              <a:t>til</a:t>
            </a:r>
            <a:r>
              <a:rPr lang="sv-SE" sz="3400" dirty="0">
                <a:effectLst/>
              </a:rPr>
              <a:t>, det </a:t>
            </a:r>
            <a:r>
              <a:rPr lang="sv-SE" sz="3400" dirty="0" err="1">
                <a:effectLst/>
              </a:rPr>
              <a:t>våre</a:t>
            </a:r>
            <a:r>
              <a:rPr lang="sv-SE" sz="3400" dirty="0">
                <a:effectLst/>
              </a:rPr>
              <a:t> </a:t>
            </a:r>
            <a:r>
              <a:rPr lang="sv-SE" sz="3400" dirty="0" err="1">
                <a:effectLst/>
              </a:rPr>
              <a:t>fedre</a:t>
            </a:r>
            <a:r>
              <a:rPr lang="sv-SE" sz="3400" dirty="0">
                <a:effectLst/>
              </a:rPr>
              <a:t> har </a:t>
            </a:r>
            <a:r>
              <a:rPr lang="sv-SE" sz="3400" dirty="0" err="1">
                <a:effectLst/>
              </a:rPr>
              <a:t>fortalt</a:t>
            </a:r>
            <a:r>
              <a:rPr lang="sv-SE" sz="3400" dirty="0">
                <a:effectLst/>
              </a:rPr>
              <a:t> oss, det </a:t>
            </a:r>
            <a:r>
              <a:rPr lang="sv-SE" sz="3400" dirty="0" err="1">
                <a:effectLst/>
              </a:rPr>
              <a:t>skjuler</a:t>
            </a:r>
            <a:r>
              <a:rPr lang="sv-SE" sz="3400" dirty="0">
                <a:effectLst/>
              </a:rPr>
              <a:t> vi </a:t>
            </a:r>
            <a:r>
              <a:rPr lang="sv-SE" sz="3400" dirty="0" err="1">
                <a:effectLst/>
              </a:rPr>
              <a:t>ikke</a:t>
            </a:r>
            <a:r>
              <a:rPr lang="sv-SE" sz="3400" dirty="0">
                <a:effectLst/>
              </a:rPr>
              <a:t> for </a:t>
            </a:r>
            <a:r>
              <a:rPr lang="sv-SE" sz="3400" dirty="0" err="1">
                <a:effectLst/>
              </a:rPr>
              <a:t>deres</a:t>
            </a:r>
            <a:r>
              <a:rPr lang="sv-SE" sz="3400" dirty="0">
                <a:effectLst/>
              </a:rPr>
              <a:t> barn. For </a:t>
            </a:r>
            <a:r>
              <a:rPr lang="sv-SE" sz="3400" dirty="0" err="1">
                <a:effectLst/>
              </a:rPr>
              <a:t>neste</a:t>
            </a:r>
            <a:r>
              <a:rPr lang="sv-SE" sz="3400" dirty="0">
                <a:effectLst/>
              </a:rPr>
              <a:t> </a:t>
            </a:r>
            <a:r>
              <a:rPr lang="sv-SE" sz="3400" dirty="0" err="1">
                <a:effectLst/>
              </a:rPr>
              <a:t>slektsledd</a:t>
            </a:r>
            <a:r>
              <a:rPr lang="sv-SE" sz="3400" dirty="0">
                <a:effectLst/>
              </a:rPr>
              <a:t> vil vi </a:t>
            </a:r>
            <a:r>
              <a:rPr lang="sv-SE" sz="3400" dirty="0" err="1">
                <a:effectLst/>
              </a:rPr>
              <a:t>lovprise</a:t>
            </a:r>
            <a:r>
              <a:rPr lang="sv-SE" sz="3400" dirty="0">
                <a:effectLst/>
              </a:rPr>
              <a:t> Herren, hans </a:t>
            </a:r>
            <a:r>
              <a:rPr lang="sv-SE" sz="3400" dirty="0" err="1">
                <a:effectLst/>
              </a:rPr>
              <a:t>velde</a:t>
            </a:r>
            <a:r>
              <a:rPr lang="sv-SE" sz="3400" dirty="0">
                <a:effectLst/>
              </a:rPr>
              <a:t> </a:t>
            </a:r>
            <a:r>
              <a:rPr lang="sv-SE" sz="3400" dirty="0" err="1">
                <a:effectLst/>
              </a:rPr>
              <a:t>og</a:t>
            </a:r>
            <a:r>
              <a:rPr lang="sv-SE" sz="3400" dirty="0">
                <a:effectLst/>
              </a:rPr>
              <a:t> det </a:t>
            </a:r>
            <a:r>
              <a:rPr lang="sv-SE" sz="3400" dirty="0" err="1">
                <a:effectLst/>
              </a:rPr>
              <a:t>underfulle</a:t>
            </a:r>
            <a:r>
              <a:rPr lang="sv-SE" sz="3400" dirty="0">
                <a:effectLst/>
              </a:rPr>
              <a:t> han har gjort. Han satte opp </a:t>
            </a:r>
            <a:r>
              <a:rPr lang="sv-SE" sz="3400" dirty="0" err="1">
                <a:effectLst/>
              </a:rPr>
              <a:t>lovbud</a:t>
            </a:r>
            <a:r>
              <a:rPr lang="sv-SE" sz="3400" dirty="0">
                <a:effectLst/>
              </a:rPr>
              <a:t> i Jakob, </a:t>
            </a:r>
            <a:r>
              <a:rPr lang="sv-SE" sz="3400" dirty="0" err="1">
                <a:effectLst/>
              </a:rPr>
              <a:t>ga</a:t>
            </a:r>
            <a:r>
              <a:rPr lang="sv-SE" sz="3400" dirty="0">
                <a:effectLst/>
              </a:rPr>
              <a:t> en lov i Israel. Han påla </a:t>
            </a:r>
            <a:r>
              <a:rPr lang="sv-SE" sz="3400" dirty="0" err="1">
                <a:effectLst/>
              </a:rPr>
              <a:t>våre</a:t>
            </a:r>
            <a:r>
              <a:rPr lang="sv-SE" sz="3400" dirty="0">
                <a:effectLst/>
              </a:rPr>
              <a:t> </a:t>
            </a:r>
            <a:r>
              <a:rPr lang="sv-SE" sz="3400" dirty="0" err="1">
                <a:effectLst/>
              </a:rPr>
              <a:t>fedre</a:t>
            </a:r>
            <a:r>
              <a:rPr lang="sv-SE" sz="3400" dirty="0">
                <a:effectLst/>
              </a:rPr>
              <a:t> å </a:t>
            </a:r>
            <a:r>
              <a:rPr lang="sv-SE" sz="3400" dirty="0" err="1">
                <a:effectLst/>
              </a:rPr>
              <a:t>gjøre</a:t>
            </a:r>
            <a:r>
              <a:rPr lang="sv-SE" sz="3400" dirty="0">
                <a:effectLst/>
              </a:rPr>
              <a:t> den </a:t>
            </a:r>
            <a:r>
              <a:rPr lang="sv-SE" sz="3400" dirty="0" err="1">
                <a:effectLst/>
              </a:rPr>
              <a:t>kjent</a:t>
            </a:r>
            <a:r>
              <a:rPr lang="sv-SE" sz="3400" dirty="0">
                <a:effectLst/>
              </a:rPr>
              <a:t> for </a:t>
            </a:r>
            <a:r>
              <a:rPr lang="sv-SE" sz="3400" dirty="0" err="1">
                <a:effectLst/>
              </a:rPr>
              <a:t>sine</a:t>
            </a:r>
            <a:r>
              <a:rPr lang="sv-SE" sz="3400" dirty="0">
                <a:effectLst/>
              </a:rPr>
              <a:t> barn, så </a:t>
            </a:r>
            <a:r>
              <a:rPr lang="sv-SE" sz="3400" dirty="0" err="1">
                <a:effectLst/>
              </a:rPr>
              <a:t>neste</a:t>
            </a:r>
            <a:r>
              <a:rPr lang="sv-SE" sz="3400" dirty="0">
                <a:effectLst/>
              </a:rPr>
              <a:t> </a:t>
            </a:r>
            <a:r>
              <a:rPr lang="sv-SE" sz="3400" dirty="0" err="1">
                <a:effectLst/>
              </a:rPr>
              <a:t>slektsledd</a:t>
            </a:r>
            <a:r>
              <a:rPr lang="sv-SE" sz="3400" dirty="0">
                <a:effectLst/>
              </a:rPr>
              <a:t>, de barn som siden </a:t>
            </a:r>
            <a:r>
              <a:rPr lang="sv-SE" sz="3400" dirty="0" err="1">
                <a:effectLst/>
              </a:rPr>
              <a:t>ble</a:t>
            </a:r>
            <a:r>
              <a:rPr lang="sv-SE" sz="3400" dirty="0">
                <a:effectLst/>
              </a:rPr>
              <a:t> </a:t>
            </a:r>
            <a:r>
              <a:rPr lang="sv-SE" sz="3400" dirty="0" err="1">
                <a:effectLst/>
              </a:rPr>
              <a:t>født</a:t>
            </a:r>
            <a:r>
              <a:rPr lang="sv-SE" sz="3400" dirty="0">
                <a:effectLst/>
              </a:rPr>
              <a:t>, skulle </a:t>
            </a:r>
            <a:r>
              <a:rPr lang="sv-SE" sz="3400" dirty="0" err="1">
                <a:effectLst/>
              </a:rPr>
              <a:t>lære</a:t>
            </a:r>
            <a:r>
              <a:rPr lang="sv-SE" sz="3400" dirty="0">
                <a:effectLst/>
              </a:rPr>
              <a:t> loven å </a:t>
            </a:r>
            <a:r>
              <a:rPr lang="sv-SE" sz="3400" dirty="0" err="1">
                <a:effectLst/>
              </a:rPr>
              <a:t>kjenne</a:t>
            </a:r>
            <a:r>
              <a:rPr lang="sv-SE" sz="3400" dirty="0">
                <a:effectLst/>
              </a:rPr>
              <a:t>. De skulle stå fram </a:t>
            </a:r>
            <a:r>
              <a:rPr lang="sv-SE" sz="3400" dirty="0" err="1">
                <a:effectLst/>
              </a:rPr>
              <a:t>og</a:t>
            </a:r>
            <a:r>
              <a:rPr lang="sv-SE" sz="3400" dirty="0">
                <a:effectLst/>
              </a:rPr>
              <a:t> </a:t>
            </a:r>
            <a:r>
              <a:rPr lang="sv-SE" sz="3400" dirty="0" err="1">
                <a:effectLst/>
              </a:rPr>
              <a:t>kunngjøre</a:t>
            </a:r>
            <a:r>
              <a:rPr lang="sv-SE" sz="3400" dirty="0">
                <a:effectLst/>
              </a:rPr>
              <a:t> den for </a:t>
            </a:r>
            <a:r>
              <a:rPr lang="sv-SE" sz="3400" dirty="0" err="1">
                <a:effectLst/>
              </a:rPr>
              <a:t>sine</a:t>
            </a:r>
            <a:r>
              <a:rPr lang="sv-SE" sz="3400" dirty="0">
                <a:effectLst/>
              </a:rPr>
              <a:t> barn </a:t>
            </a:r>
            <a:r>
              <a:rPr lang="sv-SE" sz="3400" dirty="0" smtClean="0">
                <a:effectLst/>
              </a:rPr>
              <a:t>…</a:t>
            </a:r>
            <a:br>
              <a:rPr lang="sv-SE" sz="3400" dirty="0" smtClean="0">
                <a:effectLst/>
              </a:rPr>
            </a:br>
            <a:r>
              <a:rPr lang="sv-SE" sz="3400" dirty="0" smtClean="0">
                <a:effectLst/>
              </a:rPr>
              <a:t>(</a:t>
            </a:r>
            <a:r>
              <a:rPr lang="sv-SE" sz="3400" dirty="0">
                <a:effectLst/>
              </a:rPr>
              <a:t>Sal 78,3–6)</a:t>
            </a:r>
          </a:p>
        </p:txBody>
      </p:sp>
    </p:spTree>
    <p:extLst>
      <p:ext uri="{BB962C8B-B14F-4D97-AF65-F5344CB8AC3E}">
        <p14:creationId xmlns:p14="http://schemas.microsoft.com/office/powerpoint/2010/main" val="215658017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965200" y="547076"/>
            <a:ext cx="7729414" cy="5724770"/>
          </a:xfrm>
        </p:spPr>
        <p:txBody>
          <a:bodyPr/>
          <a:lstStyle/>
          <a:p>
            <a:pPr>
              <a:lnSpc>
                <a:spcPct val="150000"/>
              </a:lnSpc>
            </a:pPr>
            <a:r>
              <a:rPr lang="sv-SE" sz="2800" b="1" dirty="0">
                <a:latin typeface="Helvetica" pitchFamily="34" charset="0"/>
              </a:rPr>
              <a:t>Betydelse för trosutvecklingen </a:t>
            </a:r>
            <a:br>
              <a:rPr lang="sv-SE" sz="2800" b="1" dirty="0">
                <a:latin typeface="Helvetica" pitchFamily="34" charset="0"/>
              </a:rPr>
            </a:br>
            <a:r>
              <a:rPr lang="sv-SE" sz="2800" b="1" dirty="0">
                <a:latin typeface="Helvetica" pitchFamily="34" charset="0"/>
              </a:rPr>
              <a:t>på en skala mellan 1-100</a:t>
            </a:r>
            <a:br>
              <a:rPr lang="sv-SE" sz="2800" b="1" dirty="0">
                <a:latin typeface="Helvetica" pitchFamily="34" charset="0"/>
              </a:rPr>
            </a:br>
            <a:r>
              <a:rPr lang="sv-SE" sz="2000" b="1" dirty="0" smtClean="0">
                <a:latin typeface="Helvetica" pitchFamily="34" charset="0"/>
              </a:rPr>
              <a:t/>
            </a:r>
            <a:br>
              <a:rPr lang="sv-SE" sz="2000" b="1" dirty="0" smtClean="0">
                <a:latin typeface="Helvetica" pitchFamily="34" charset="0"/>
              </a:rPr>
            </a:br>
            <a:r>
              <a:rPr lang="sv-SE" sz="2000" dirty="0">
                <a:latin typeface="Helvetica" pitchFamily="34" charset="0"/>
              </a:rPr>
              <a:t>					</a:t>
            </a:r>
            <a:r>
              <a:rPr lang="sv-SE" sz="2000" u="sng" dirty="0" err="1" smtClean="0">
                <a:latin typeface="Helvetica" pitchFamily="34" charset="0"/>
              </a:rPr>
              <a:t>Gutter</a:t>
            </a:r>
            <a:r>
              <a:rPr lang="sv-SE" sz="2000" dirty="0">
                <a:latin typeface="Helvetica" pitchFamily="34" charset="0"/>
              </a:rPr>
              <a:t>		</a:t>
            </a:r>
            <a:r>
              <a:rPr lang="sv-SE" sz="2000" u="sng" dirty="0" err="1" smtClean="0">
                <a:latin typeface="Helvetica" pitchFamily="34" charset="0"/>
              </a:rPr>
              <a:t>Jenter</a:t>
            </a:r>
            <a:r>
              <a:rPr lang="sv-SE" sz="2000" dirty="0">
                <a:latin typeface="Helvetica" pitchFamily="34" charset="0"/>
              </a:rPr>
              <a:t/>
            </a:r>
            <a:br>
              <a:rPr lang="sv-SE" sz="2000" dirty="0">
                <a:latin typeface="Helvetica" pitchFamily="34" charset="0"/>
              </a:rPr>
            </a:br>
            <a:r>
              <a:rPr lang="sv-SE" sz="2000" dirty="0">
                <a:latin typeface="Helvetica" pitchFamily="34" charset="0"/>
              </a:rPr>
              <a:t>Mamma				</a:t>
            </a:r>
            <a:r>
              <a:rPr lang="sv-SE" sz="2000" dirty="0" smtClean="0">
                <a:latin typeface="Helvetica" pitchFamily="34" charset="0"/>
              </a:rPr>
              <a:t>81</a:t>
            </a:r>
            <a:r>
              <a:rPr lang="sv-SE" sz="2000" dirty="0">
                <a:latin typeface="Helvetica" pitchFamily="34" charset="0"/>
              </a:rPr>
              <a:t>		</a:t>
            </a:r>
            <a:r>
              <a:rPr lang="sv-SE" sz="2000" dirty="0" smtClean="0">
                <a:latin typeface="Helvetica" pitchFamily="34" charset="0"/>
              </a:rPr>
              <a:t>74</a:t>
            </a:r>
            <a:r>
              <a:rPr lang="sv-SE" sz="2000" dirty="0">
                <a:latin typeface="Helvetica" pitchFamily="34" charset="0"/>
              </a:rPr>
              <a:t/>
            </a:r>
            <a:br>
              <a:rPr lang="sv-SE" sz="2000" dirty="0">
                <a:latin typeface="Helvetica" pitchFamily="34" charset="0"/>
              </a:rPr>
            </a:br>
            <a:r>
              <a:rPr lang="sv-SE" sz="2000" dirty="0">
                <a:latin typeface="Helvetica" pitchFamily="34" charset="0"/>
              </a:rPr>
              <a:t>Pappa					</a:t>
            </a:r>
            <a:r>
              <a:rPr lang="sv-SE" sz="2000" dirty="0" smtClean="0">
                <a:latin typeface="Helvetica" pitchFamily="34" charset="0"/>
              </a:rPr>
              <a:t>61</a:t>
            </a:r>
            <a:r>
              <a:rPr lang="sv-SE" sz="2000" dirty="0">
                <a:latin typeface="Helvetica" pitchFamily="34" charset="0"/>
              </a:rPr>
              <a:t>		50</a:t>
            </a:r>
            <a:br>
              <a:rPr lang="sv-SE" sz="2000" dirty="0">
                <a:latin typeface="Helvetica" pitchFamily="34" charset="0"/>
              </a:rPr>
            </a:br>
            <a:r>
              <a:rPr lang="sv-SE" sz="2000" dirty="0">
                <a:latin typeface="Helvetica" pitchFamily="34" charset="0"/>
              </a:rPr>
              <a:t>Pastor/präst				</a:t>
            </a:r>
            <a:r>
              <a:rPr lang="sv-SE" sz="2000" dirty="0" smtClean="0">
                <a:latin typeface="Helvetica" pitchFamily="34" charset="0"/>
              </a:rPr>
              <a:t>57</a:t>
            </a:r>
            <a:r>
              <a:rPr lang="sv-SE" sz="2000" dirty="0">
                <a:latin typeface="Helvetica" pitchFamily="34" charset="0"/>
              </a:rPr>
              <a:t>		44</a:t>
            </a:r>
            <a:br>
              <a:rPr lang="sv-SE" sz="2000" dirty="0">
                <a:latin typeface="Helvetica" pitchFamily="34" charset="0"/>
              </a:rPr>
            </a:br>
            <a:r>
              <a:rPr lang="sv-SE" sz="2000" dirty="0">
                <a:latin typeface="Helvetica" pitchFamily="34" charset="0"/>
              </a:rPr>
              <a:t>Kyrkans ungdomsgrupp		</a:t>
            </a:r>
            <a:r>
              <a:rPr lang="sv-SE" sz="2000" dirty="0" smtClean="0">
                <a:latin typeface="Helvetica" pitchFamily="34" charset="0"/>
              </a:rPr>
              <a:t>	30</a:t>
            </a:r>
            <a:r>
              <a:rPr lang="sv-SE" sz="2000" dirty="0">
                <a:latin typeface="Helvetica" pitchFamily="34" charset="0"/>
              </a:rPr>
              <a:t>		30</a:t>
            </a:r>
            <a:br>
              <a:rPr lang="sv-SE" sz="2000" dirty="0">
                <a:latin typeface="Helvetica" pitchFamily="34" charset="0"/>
              </a:rPr>
            </a:br>
            <a:r>
              <a:rPr lang="sv-SE" sz="2000" dirty="0">
                <a:latin typeface="Helvetica" pitchFamily="34" charset="0"/>
              </a:rPr>
              <a:t>Mor- och farföräldrar		</a:t>
            </a:r>
            <a:r>
              <a:rPr lang="sv-SE" sz="2000" dirty="0" smtClean="0">
                <a:latin typeface="Helvetica" pitchFamily="34" charset="0"/>
              </a:rPr>
              <a:t>	30</a:t>
            </a:r>
            <a:r>
              <a:rPr lang="sv-SE" sz="2000" dirty="0">
                <a:latin typeface="Helvetica" pitchFamily="34" charset="0"/>
              </a:rPr>
              <a:t>		29</a:t>
            </a:r>
            <a:br>
              <a:rPr lang="sv-SE" sz="2000" dirty="0">
                <a:latin typeface="Helvetica" pitchFamily="34" charset="0"/>
              </a:rPr>
            </a:br>
            <a:r>
              <a:rPr lang="sv-SE" sz="2000" dirty="0">
                <a:latin typeface="Helvetica" pitchFamily="34" charset="0"/>
              </a:rPr>
              <a:t>Konfirmandundervisning		</a:t>
            </a:r>
            <a:r>
              <a:rPr lang="sv-SE" sz="2000" dirty="0" smtClean="0">
                <a:latin typeface="Helvetica" pitchFamily="34" charset="0"/>
              </a:rPr>
              <a:t>	26</a:t>
            </a:r>
            <a:r>
              <a:rPr lang="sv-SE" sz="2000" dirty="0">
                <a:latin typeface="Helvetica" pitchFamily="34" charset="0"/>
              </a:rPr>
              <a:t>		26</a:t>
            </a:r>
            <a:br>
              <a:rPr lang="sv-SE" sz="2000" dirty="0">
                <a:latin typeface="Helvetica" pitchFamily="34" charset="0"/>
              </a:rPr>
            </a:br>
            <a:r>
              <a:rPr lang="sv-SE" sz="2000" dirty="0">
                <a:latin typeface="Helvetica" pitchFamily="34" charset="0"/>
              </a:rPr>
              <a:t>Vänner					</a:t>
            </a:r>
            <a:r>
              <a:rPr lang="sv-SE" sz="2000" dirty="0" smtClean="0">
                <a:latin typeface="Helvetica" pitchFamily="34" charset="0"/>
              </a:rPr>
              <a:t>22</a:t>
            </a:r>
            <a:r>
              <a:rPr lang="sv-SE" sz="2000" dirty="0">
                <a:latin typeface="Helvetica" pitchFamily="34" charset="0"/>
              </a:rPr>
              <a:t>		</a:t>
            </a:r>
            <a:r>
              <a:rPr lang="sv-SE" sz="2000" dirty="0" smtClean="0">
                <a:latin typeface="Helvetica" pitchFamily="34" charset="0"/>
              </a:rPr>
              <a:t>29</a:t>
            </a:r>
            <a:r>
              <a:rPr lang="sv-SE" sz="2000" dirty="0">
                <a:latin typeface="Helvetica" pitchFamily="34" charset="0"/>
              </a:rPr>
              <a:t/>
            </a:r>
            <a:br>
              <a:rPr lang="sv-SE" sz="2000" dirty="0">
                <a:latin typeface="Helvetica" pitchFamily="34" charset="0"/>
              </a:rPr>
            </a:br>
            <a:r>
              <a:rPr lang="sv-SE" sz="2000" dirty="0">
                <a:latin typeface="Helvetica" pitchFamily="34" charset="0"/>
              </a:rPr>
              <a:t>Bibeln					</a:t>
            </a:r>
            <a:r>
              <a:rPr lang="sv-SE" sz="2000" dirty="0" smtClean="0">
                <a:latin typeface="Helvetica" pitchFamily="34" charset="0"/>
              </a:rPr>
              <a:t>24</a:t>
            </a:r>
            <a:r>
              <a:rPr lang="sv-SE" sz="2000" dirty="0">
                <a:latin typeface="Helvetica" pitchFamily="34" charset="0"/>
              </a:rPr>
              <a:t>		</a:t>
            </a:r>
            <a:r>
              <a:rPr lang="sv-SE" sz="2000" dirty="0" smtClean="0">
                <a:latin typeface="Helvetica" pitchFamily="34" charset="0"/>
              </a:rPr>
              <a:t>25</a:t>
            </a:r>
            <a:endParaRPr lang="sv-SE" sz="3600" i="1" dirty="0">
              <a:effectLst/>
            </a:endParaRPr>
          </a:p>
        </p:txBody>
      </p:sp>
    </p:spTree>
    <p:extLst>
      <p:ext uri="{BB962C8B-B14F-4D97-AF65-F5344CB8AC3E}">
        <p14:creationId xmlns:p14="http://schemas.microsoft.com/office/powerpoint/2010/main" val="215658017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r>
              <a:rPr lang="sv-SE" sz="3600" dirty="0">
                <a:effectLst/>
              </a:rPr>
              <a:t>Sekulariseringen innebär …</a:t>
            </a:r>
            <a:br>
              <a:rPr lang="sv-SE" sz="3600" dirty="0">
                <a:effectLst/>
              </a:rPr>
            </a:br>
            <a:r>
              <a:rPr lang="sv-SE" sz="3600" dirty="0">
                <a:effectLst/>
              </a:rPr>
              <a:t> </a:t>
            </a:r>
            <a:br>
              <a:rPr lang="sv-SE" sz="3600" dirty="0">
                <a:effectLst/>
              </a:rPr>
            </a:br>
            <a:r>
              <a:rPr lang="sv-SE" sz="3600" dirty="0">
                <a:effectLst/>
              </a:rPr>
              <a:t>… att tron inte ses som en integrerad </a:t>
            </a:r>
            <a:r>
              <a:rPr lang="sv-SE" sz="3600" dirty="0" smtClean="0">
                <a:effectLst/>
              </a:rPr>
              <a:t/>
            </a:r>
            <a:br>
              <a:rPr lang="sv-SE" sz="3600" dirty="0" smtClean="0">
                <a:effectLst/>
              </a:rPr>
            </a:br>
            <a:r>
              <a:rPr lang="sv-SE" sz="3600" dirty="0">
                <a:effectLst/>
              </a:rPr>
              <a:t> </a:t>
            </a:r>
            <a:r>
              <a:rPr lang="sv-SE" sz="3600" dirty="0" smtClean="0">
                <a:effectLst/>
              </a:rPr>
              <a:t>    del </a:t>
            </a:r>
            <a:r>
              <a:rPr lang="sv-SE" sz="3600" dirty="0">
                <a:effectLst/>
              </a:rPr>
              <a:t>av vardagen</a:t>
            </a:r>
            <a:br>
              <a:rPr lang="sv-SE" sz="3600" dirty="0">
                <a:effectLst/>
              </a:rPr>
            </a:br>
            <a:r>
              <a:rPr lang="sv-SE" sz="3600" dirty="0">
                <a:effectLst/>
              </a:rPr>
              <a:t>… att religiösa symboler och </a:t>
            </a:r>
            <a:r>
              <a:rPr lang="sv-SE" sz="3600" dirty="0" smtClean="0">
                <a:effectLst/>
              </a:rPr>
              <a:t/>
            </a:r>
            <a:br>
              <a:rPr lang="sv-SE" sz="3600" dirty="0" smtClean="0">
                <a:effectLst/>
              </a:rPr>
            </a:br>
            <a:r>
              <a:rPr lang="sv-SE" sz="3600" dirty="0">
                <a:effectLst/>
              </a:rPr>
              <a:t> </a:t>
            </a:r>
            <a:r>
              <a:rPr lang="sv-SE" sz="3600" dirty="0" smtClean="0">
                <a:effectLst/>
              </a:rPr>
              <a:t>    erfarenheter </a:t>
            </a:r>
            <a:r>
              <a:rPr lang="sv-SE" sz="3600" dirty="0">
                <a:effectLst/>
              </a:rPr>
              <a:t>rensas ut från skolans </a:t>
            </a:r>
            <a:r>
              <a:rPr lang="sv-SE" sz="3600" dirty="0" smtClean="0">
                <a:effectLst/>
              </a:rPr>
              <a:t/>
            </a:r>
            <a:br>
              <a:rPr lang="sv-SE" sz="3600" dirty="0" smtClean="0">
                <a:effectLst/>
              </a:rPr>
            </a:br>
            <a:r>
              <a:rPr lang="sv-SE" sz="3600" dirty="0">
                <a:effectLst/>
              </a:rPr>
              <a:t> </a:t>
            </a:r>
            <a:r>
              <a:rPr lang="sv-SE" sz="3600" dirty="0" smtClean="0">
                <a:effectLst/>
              </a:rPr>
              <a:t>    värld</a:t>
            </a:r>
            <a:r>
              <a:rPr lang="sv-SE" sz="3600" dirty="0">
                <a:effectLst/>
              </a:rPr>
              <a:t/>
            </a:r>
            <a:br>
              <a:rPr lang="sv-SE" sz="3600" dirty="0">
                <a:effectLst/>
              </a:rPr>
            </a:br>
            <a:r>
              <a:rPr lang="sv-SE" sz="3600" dirty="0">
                <a:effectLst/>
              </a:rPr>
              <a:t>… att ateism/agnosticism betraktas som </a:t>
            </a:r>
            <a:r>
              <a:rPr lang="sv-SE" sz="3600" dirty="0" smtClean="0">
                <a:effectLst/>
              </a:rPr>
              <a:t/>
            </a:r>
            <a:br>
              <a:rPr lang="sv-SE" sz="3600" dirty="0" smtClean="0">
                <a:effectLst/>
              </a:rPr>
            </a:br>
            <a:r>
              <a:rPr lang="sv-SE" sz="3600" dirty="0">
                <a:effectLst/>
              </a:rPr>
              <a:t> </a:t>
            </a:r>
            <a:r>
              <a:rPr lang="sv-SE" sz="3600" dirty="0" smtClean="0">
                <a:effectLst/>
              </a:rPr>
              <a:t>    ”</a:t>
            </a:r>
            <a:r>
              <a:rPr lang="sv-SE" sz="3600" dirty="0">
                <a:effectLst/>
              </a:rPr>
              <a:t>neutralt”</a:t>
            </a:r>
            <a:br>
              <a:rPr lang="sv-SE" sz="3600" dirty="0">
                <a:effectLst/>
              </a:rPr>
            </a:br>
            <a:r>
              <a:rPr lang="sv-SE" sz="3600" dirty="0">
                <a:effectLst/>
              </a:rPr>
              <a:t>… sociologiska trender</a:t>
            </a:r>
          </a:p>
        </p:txBody>
      </p:sp>
    </p:spTree>
    <p:extLst>
      <p:ext uri="{BB962C8B-B14F-4D97-AF65-F5344CB8AC3E}">
        <p14:creationId xmlns:p14="http://schemas.microsoft.com/office/powerpoint/2010/main" val="387920565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r>
              <a:rPr lang="sv-SE" sz="3600" dirty="0" err="1">
                <a:solidFill>
                  <a:srgbClr val="FFFFFF"/>
                </a:solidFill>
              </a:rPr>
              <a:t>Samtalsfrågor</a:t>
            </a:r>
            <a:r>
              <a:rPr lang="sv-SE" sz="3600" dirty="0">
                <a:solidFill>
                  <a:srgbClr val="FFFFFF"/>
                </a:solidFill>
              </a:rPr>
              <a:t>:</a:t>
            </a:r>
            <a:br>
              <a:rPr lang="sv-SE" sz="3600" dirty="0">
                <a:solidFill>
                  <a:srgbClr val="FFFFFF"/>
                </a:solidFill>
              </a:rPr>
            </a:br>
            <a:r>
              <a:rPr lang="sv-SE" sz="3600" dirty="0">
                <a:solidFill>
                  <a:srgbClr val="FFFFFF"/>
                </a:solidFill>
              </a:rPr>
              <a:t>1) Är det något särskilt som </a:t>
            </a:r>
            <a:r>
              <a:rPr lang="sv-SE" sz="3600" dirty="0" err="1" smtClean="0">
                <a:solidFill>
                  <a:srgbClr val="FFFFFF"/>
                </a:solidFill>
              </a:rPr>
              <a:t>utfordrer</a:t>
            </a:r>
            <a:r>
              <a:rPr lang="sv-SE" sz="3600" dirty="0" smtClean="0">
                <a:solidFill>
                  <a:srgbClr val="FFFFFF"/>
                </a:solidFill>
              </a:rPr>
              <a:t> </a:t>
            </a:r>
            <a:br>
              <a:rPr lang="sv-SE" sz="3600" dirty="0" smtClean="0">
                <a:solidFill>
                  <a:srgbClr val="FFFFFF"/>
                </a:solidFill>
              </a:rPr>
            </a:br>
            <a:r>
              <a:rPr lang="sv-SE" sz="3600" dirty="0">
                <a:solidFill>
                  <a:srgbClr val="FFFFFF"/>
                </a:solidFill>
              </a:rPr>
              <a:t> </a:t>
            </a:r>
            <a:r>
              <a:rPr lang="sv-SE" sz="3600" dirty="0" smtClean="0">
                <a:solidFill>
                  <a:srgbClr val="FFFFFF"/>
                </a:solidFill>
              </a:rPr>
              <a:t>   dig </a:t>
            </a:r>
            <a:r>
              <a:rPr lang="sv-SE" sz="3600" dirty="0">
                <a:solidFill>
                  <a:srgbClr val="FFFFFF"/>
                </a:solidFill>
              </a:rPr>
              <a:t>i det du nu har fått lyssna till?</a:t>
            </a:r>
            <a:br>
              <a:rPr lang="sv-SE" sz="3600" dirty="0">
                <a:solidFill>
                  <a:srgbClr val="FFFFFF"/>
                </a:solidFill>
              </a:rPr>
            </a:br>
            <a:r>
              <a:rPr lang="sv-SE" sz="3600" dirty="0">
                <a:solidFill>
                  <a:srgbClr val="FFFFFF"/>
                </a:solidFill>
              </a:rPr>
              <a:t>2) Vilka erfarenheter har du själv av </a:t>
            </a:r>
            <a:r>
              <a:rPr lang="sv-SE" sz="3600" dirty="0" smtClean="0">
                <a:solidFill>
                  <a:srgbClr val="FFFFFF"/>
                </a:solidFill>
              </a:rPr>
              <a:t/>
            </a:r>
            <a:br>
              <a:rPr lang="sv-SE" sz="3600" dirty="0" smtClean="0">
                <a:solidFill>
                  <a:srgbClr val="FFFFFF"/>
                </a:solidFill>
              </a:rPr>
            </a:br>
            <a:r>
              <a:rPr lang="sv-SE" sz="3600" dirty="0" smtClean="0">
                <a:solidFill>
                  <a:srgbClr val="FFFFFF"/>
                </a:solidFill>
              </a:rPr>
              <a:t>    vuxna </a:t>
            </a:r>
            <a:r>
              <a:rPr lang="sv-SE" sz="3600" dirty="0">
                <a:solidFill>
                  <a:srgbClr val="FFFFFF"/>
                </a:solidFill>
              </a:rPr>
              <a:t>som försökt förmedla tron till </a:t>
            </a:r>
            <a:r>
              <a:rPr lang="sv-SE" sz="3600" dirty="0" smtClean="0">
                <a:solidFill>
                  <a:srgbClr val="FFFFFF"/>
                </a:solidFill>
              </a:rPr>
              <a:t/>
            </a:r>
            <a:br>
              <a:rPr lang="sv-SE" sz="3600" dirty="0" smtClean="0">
                <a:solidFill>
                  <a:srgbClr val="FFFFFF"/>
                </a:solidFill>
              </a:rPr>
            </a:br>
            <a:r>
              <a:rPr lang="sv-SE" sz="3600" dirty="0">
                <a:solidFill>
                  <a:srgbClr val="FFFFFF"/>
                </a:solidFill>
              </a:rPr>
              <a:t> </a:t>
            </a:r>
            <a:r>
              <a:rPr lang="sv-SE" sz="3600" dirty="0" smtClean="0">
                <a:solidFill>
                  <a:srgbClr val="FFFFFF"/>
                </a:solidFill>
              </a:rPr>
              <a:t>   sina </a:t>
            </a:r>
            <a:r>
              <a:rPr lang="sv-SE" sz="3600" dirty="0">
                <a:solidFill>
                  <a:srgbClr val="FFFFFF"/>
                </a:solidFill>
              </a:rPr>
              <a:t>barn?</a:t>
            </a:r>
            <a:br>
              <a:rPr lang="sv-SE" sz="3600" dirty="0">
                <a:solidFill>
                  <a:srgbClr val="FFFFFF"/>
                </a:solidFill>
              </a:rPr>
            </a:br>
            <a:r>
              <a:rPr lang="sv-SE" sz="3600" dirty="0">
                <a:solidFill>
                  <a:srgbClr val="FFFFFF"/>
                </a:solidFill>
              </a:rPr>
              <a:t>3) Är det något som du inte håller med </a:t>
            </a:r>
            <a:r>
              <a:rPr lang="sv-SE" sz="3600" dirty="0" smtClean="0">
                <a:solidFill>
                  <a:srgbClr val="FFFFFF"/>
                </a:solidFill>
              </a:rPr>
              <a:t/>
            </a:r>
            <a:br>
              <a:rPr lang="sv-SE" sz="3600" dirty="0" smtClean="0">
                <a:solidFill>
                  <a:srgbClr val="FFFFFF"/>
                </a:solidFill>
              </a:rPr>
            </a:br>
            <a:r>
              <a:rPr lang="sv-SE" sz="3600" dirty="0">
                <a:solidFill>
                  <a:srgbClr val="FFFFFF"/>
                </a:solidFill>
              </a:rPr>
              <a:t> </a:t>
            </a:r>
            <a:r>
              <a:rPr lang="sv-SE" sz="3600" dirty="0" smtClean="0">
                <a:solidFill>
                  <a:srgbClr val="FFFFFF"/>
                </a:solidFill>
              </a:rPr>
              <a:t>   om</a:t>
            </a:r>
            <a:r>
              <a:rPr lang="sv-SE" sz="3600" dirty="0">
                <a:solidFill>
                  <a:srgbClr val="FFFFFF"/>
                </a:solidFill>
              </a:rPr>
              <a:t>, eller som du skulle vilja </a:t>
            </a:r>
            <a:r>
              <a:rPr lang="sv-SE" sz="3600" dirty="0" smtClean="0">
                <a:solidFill>
                  <a:srgbClr val="FFFFFF"/>
                </a:solidFill>
              </a:rPr>
              <a:t/>
            </a:r>
            <a:br>
              <a:rPr lang="sv-SE" sz="3600" dirty="0" smtClean="0">
                <a:solidFill>
                  <a:srgbClr val="FFFFFF"/>
                </a:solidFill>
              </a:rPr>
            </a:br>
            <a:r>
              <a:rPr lang="sv-SE" sz="3600" dirty="0">
                <a:solidFill>
                  <a:srgbClr val="FFFFFF"/>
                </a:solidFill>
              </a:rPr>
              <a:t> </a:t>
            </a:r>
            <a:r>
              <a:rPr lang="sv-SE" sz="3600" dirty="0" smtClean="0">
                <a:solidFill>
                  <a:srgbClr val="FFFFFF"/>
                </a:solidFill>
              </a:rPr>
              <a:t>   komplettera</a:t>
            </a:r>
            <a:r>
              <a:rPr lang="sv-SE" sz="3600" dirty="0">
                <a:solidFill>
                  <a:srgbClr val="FFFFFF"/>
                </a:solidFill>
              </a:rPr>
              <a:t>?</a:t>
            </a:r>
            <a:br>
              <a:rPr lang="sv-SE" sz="3600" dirty="0">
                <a:solidFill>
                  <a:srgbClr val="FFFFFF"/>
                </a:solidFill>
              </a:rPr>
            </a:br>
            <a:r>
              <a:rPr lang="sv-SE" sz="3600" dirty="0">
                <a:solidFill>
                  <a:srgbClr val="FFFFFF"/>
                </a:solidFill>
              </a:rPr>
              <a:t>4) Andra tankar …</a:t>
            </a:r>
            <a:r>
              <a:rPr lang="sv-SE" sz="3600" dirty="0" smtClean="0">
                <a:solidFill>
                  <a:srgbClr val="FFFFFF"/>
                </a:solidFill>
              </a:rPr>
              <a:t>?</a:t>
            </a:r>
            <a:endParaRPr lang="sv-SE" sz="3600" dirty="0">
              <a:solidFill>
                <a:srgbClr val="FFFFFF"/>
              </a:solidFill>
              <a:effectLst/>
            </a:endParaRPr>
          </a:p>
        </p:txBody>
      </p:sp>
    </p:spTree>
    <p:extLst>
      <p:ext uri="{BB962C8B-B14F-4D97-AF65-F5344CB8AC3E}">
        <p14:creationId xmlns:p14="http://schemas.microsoft.com/office/powerpoint/2010/main" val="14970058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r>
              <a:rPr lang="sv-SE" sz="3600" dirty="0">
                <a:effectLst/>
              </a:rPr>
              <a:t>• Som föräldrar är vi viktiga!</a:t>
            </a:r>
            <a:br>
              <a:rPr lang="sv-SE" sz="3600" dirty="0">
                <a:effectLst/>
              </a:rPr>
            </a:br>
            <a:r>
              <a:rPr lang="sv-SE" sz="3600" dirty="0" smtClean="0">
                <a:effectLst/>
              </a:rPr>
              <a:t/>
            </a:r>
            <a:br>
              <a:rPr lang="sv-SE" sz="3600" dirty="0" smtClean="0">
                <a:effectLst/>
              </a:rPr>
            </a:br>
            <a:r>
              <a:rPr lang="sv-SE" sz="3600" dirty="0" smtClean="0">
                <a:effectLst/>
              </a:rPr>
              <a:t>• </a:t>
            </a:r>
            <a:r>
              <a:rPr lang="sv-SE" sz="3600" dirty="0">
                <a:effectLst/>
              </a:rPr>
              <a:t>Om vi inte påverkar våra barn, </a:t>
            </a:r>
            <a:r>
              <a:rPr lang="sv-SE" sz="3600" dirty="0" smtClean="0">
                <a:effectLst/>
              </a:rPr>
              <a:t/>
            </a:r>
            <a:br>
              <a:rPr lang="sv-SE" sz="3600" dirty="0" smtClean="0">
                <a:effectLst/>
              </a:rPr>
            </a:br>
            <a:r>
              <a:rPr lang="sv-SE" sz="3600" dirty="0">
                <a:effectLst/>
              </a:rPr>
              <a:t> </a:t>
            </a:r>
            <a:r>
              <a:rPr lang="sv-SE" sz="3600" dirty="0" smtClean="0">
                <a:effectLst/>
              </a:rPr>
              <a:t>   kommer </a:t>
            </a:r>
            <a:r>
              <a:rPr lang="sv-SE" sz="3600" dirty="0">
                <a:effectLst/>
              </a:rPr>
              <a:t>någon annan att göra det!</a:t>
            </a:r>
            <a:br>
              <a:rPr lang="sv-SE" sz="3600" dirty="0">
                <a:effectLst/>
              </a:rPr>
            </a:br>
            <a:r>
              <a:rPr lang="sv-SE" sz="3600" dirty="0" smtClean="0">
                <a:effectLst/>
              </a:rPr>
              <a:t/>
            </a:r>
            <a:br>
              <a:rPr lang="sv-SE" sz="3600" dirty="0" smtClean="0">
                <a:effectLst/>
              </a:rPr>
            </a:br>
            <a:r>
              <a:rPr lang="sv-SE" sz="3600" dirty="0" smtClean="0">
                <a:effectLst/>
              </a:rPr>
              <a:t>• </a:t>
            </a:r>
            <a:r>
              <a:rPr lang="sv-SE" sz="3600" dirty="0">
                <a:effectLst/>
              </a:rPr>
              <a:t>Kristen tro är inte en privatsak!</a:t>
            </a:r>
            <a:br>
              <a:rPr lang="sv-SE" sz="3600" dirty="0">
                <a:effectLst/>
              </a:rPr>
            </a:br>
            <a:r>
              <a:rPr lang="sv-SE" sz="3600" dirty="0" smtClean="0">
                <a:effectLst/>
              </a:rPr>
              <a:t/>
            </a:r>
            <a:br>
              <a:rPr lang="sv-SE" sz="3600" dirty="0" smtClean="0">
                <a:effectLst/>
              </a:rPr>
            </a:br>
            <a:r>
              <a:rPr lang="sv-SE" sz="3600" dirty="0" smtClean="0">
                <a:effectLst/>
              </a:rPr>
              <a:t>• </a:t>
            </a:r>
            <a:r>
              <a:rPr lang="sv-SE" sz="3600" dirty="0">
                <a:effectLst/>
              </a:rPr>
              <a:t>Det råder en kamp om varje </a:t>
            </a:r>
            <a:r>
              <a:rPr lang="sv-SE" sz="3600" dirty="0" smtClean="0">
                <a:effectLst/>
              </a:rPr>
              <a:t/>
            </a:r>
            <a:br>
              <a:rPr lang="sv-SE" sz="3600" dirty="0" smtClean="0">
                <a:effectLst/>
              </a:rPr>
            </a:br>
            <a:r>
              <a:rPr lang="sv-SE" sz="3600" dirty="0">
                <a:effectLst/>
              </a:rPr>
              <a:t> </a:t>
            </a:r>
            <a:r>
              <a:rPr lang="sv-SE" sz="3600" dirty="0" smtClean="0">
                <a:effectLst/>
              </a:rPr>
              <a:t>   människas </a:t>
            </a:r>
            <a:r>
              <a:rPr lang="sv-SE" sz="3600" dirty="0">
                <a:effectLst/>
              </a:rPr>
              <a:t>själ</a:t>
            </a:r>
            <a:r>
              <a:rPr lang="sv-SE" sz="3600" dirty="0" smtClean="0">
                <a:effectLst/>
              </a:rPr>
              <a:t>!</a:t>
            </a:r>
            <a:br>
              <a:rPr lang="sv-SE" sz="3600" dirty="0" smtClean="0">
                <a:effectLst/>
              </a:rPr>
            </a:br>
            <a:endParaRPr lang="sv-SE" sz="3600" dirty="0">
              <a:effectLst/>
            </a:endParaRPr>
          </a:p>
        </p:txBody>
      </p:sp>
    </p:spTree>
    <p:extLst>
      <p:ext uri="{BB962C8B-B14F-4D97-AF65-F5344CB8AC3E}">
        <p14:creationId xmlns:p14="http://schemas.microsoft.com/office/powerpoint/2010/main" val="16456135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Koppling 4"/>
          <p:cNvSpPr/>
          <p:nvPr/>
        </p:nvSpPr>
        <p:spPr>
          <a:xfrm>
            <a:off x="511914" y="2963789"/>
            <a:ext cx="1571625" cy="1643063"/>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sz="2400" b="1" dirty="0">
                <a:solidFill>
                  <a:schemeClr val="tx1"/>
                </a:solidFill>
                <a:latin typeface="Comic Sans MS" pitchFamily="66" charset="0"/>
              </a:rPr>
              <a:t>Bibel</a:t>
            </a:r>
          </a:p>
        </p:txBody>
      </p:sp>
      <p:sp>
        <p:nvSpPr>
          <p:cNvPr id="6" name="Koppling 5"/>
          <p:cNvSpPr/>
          <p:nvPr/>
        </p:nvSpPr>
        <p:spPr>
          <a:xfrm>
            <a:off x="3571868" y="1857366"/>
            <a:ext cx="1785938" cy="1857375"/>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b="1" dirty="0">
                <a:solidFill>
                  <a:schemeClr val="tx1"/>
                </a:solidFill>
                <a:latin typeface="Comic Sans MS" pitchFamily="66" charset="0"/>
              </a:rPr>
              <a:t>Bön</a:t>
            </a:r>
          </a:p>
        </p:txBody>
      </p:sp>
      <p:sp>
        <p:nvSpPr>
          <p:cNvPr id="8" name="Koppling 7"/>
          <p:cNvSpPr/>
          <p:nvPr/>
        </p:nvSpPr>
        <p:spPr>
          <a:xfrm>
            <a:off x="500036" y="4714884"/>
            <a:ext cx="1643063" cy="1785939"/>
          </a:xfrm>
          <a:prstGeom prst="flowChartConnector">
            <a:avLst/>
          </a:prstGeom>
          <a:solidFill>
            <a:srgbClr val="FFC000"/>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sv-SE" b="1" dirty="0">
                <a:solidFill>
                  <a:schemeClr val="tx1"/>
                </a:solidFill>
                <a:latin typeface="Comic Sans MS" pitchFamily="66" charset="0"/>
              </a:rPr>
              <a:t>Lek</a:t>
            </a:r>
          </a:p>
          <a:p>
            <a:pPr algn="ctr" fontAlgn="auto">
              <a:spcBef>
                <a:spcPts val="0"/>
              </a:spcBef>
              <a:spcAft>
                <a:spcPts val="0"/>
              </a:spcAft>
              <a:defRPr/>
            </a:pPr>
            <a:r>
              <a:rPr lang="sv-SE" b="1" dirty="0">
                <a:solidFill>
                  <a:schemeClr val="tx1"/>
                </a:solidFill>
                <a:latin typeface="Comic Sans MS" pitchFamily="66" charset="0"/>
              </a:rPr>
              <a:t>&amp; </a:t>
            </a:r>
          </a:p>
          <a:p>
            <a:pPr algn="ctr" fontAlgn="auto">
              <a:spcBef>
                <a:spcPts val="0"/>
              </a:spcBef>
              <a:spcAft>
                <a:spcPts val="0"/>
              </a:spcAft>
              <a:defRPr/>
            </a:pPr>
            <a:r>
              <a:rPr lang="sv-SE" b="1" dirty="0">
                <a:solidFill>
                  <a:schemeClr val="tx1"/>
                </a:solidFill>
                <a:latin typeface="Comic Sans MS" pitchFamily="66" charset="0"/>
              </a:rPr>
              <a:t>Tävling</a:t>
            </a:r>
          </a:p>
        </p:txBody>
      </p:sp>
      <p:sp>
        <p:nvSpPr>
          <p:cNvPr id="9" name="Koppling 8"/>
          <p:cNvSpPr/>
          <p:nvPr/>
        </p:nvSpPr>
        <p:spPr>
          <a:xfrm>
            <a:off x="2699792" y="3645026"/>
            <a:ext cx="2000250" cy="1857375"/>
          </a:xfrm>
          <a:prstGeom prst="flowChartConnector">
            <a:avLst/>
          </a:prstGeom>
          <a:solidFill>
            <a:srgbClr val="99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b="1" dirty="0">
                <a:solidFill>
                  <a:schemeClr val="tx1"/>
                </a:solidFill>
                <a:latin typeface="Comic Sans MS" pitchFamily="66" charset="0"/>
              </a:rPr>
              <a:t>Goda</a:t>
            </a:r>
          </a:p>
          <a:p>
            <a:pPr algn="ctr" fontAlgn="auto">
              <a:spcBef>
                <a:spcPts val="0"/>
              </a:spcBef>
              <a:spcAft>
                <a:spcPts val="0"/>
              </a:spcAft>
              <a:defRPr/>
            </a:pPr>
            <a:r>
              <a:rPr lang="sv-SE" b="1" dirty="0">
                <a:solidFill>
                  <a:schemeClr val="tx1"/>
                </a:solidFill>
                <a:latin typeface="Comic Sans MS" pitchFamily="66" charset="0"/>
              </a:rPr>
              <a:t>Förebilder</a:t>
            </a:r>
          </a:p>
        </p:txBody>
      </p:sp>
      <p:sp>
        <p:nvSpPr>
          <p:cNvPr id="10" name="Koppling 9"/>
          <p:cNvSpPr/>
          <p:nvPr/>
        </p:nvSpPr>
        <p:spPr>
          <a:xfrm>
            <a:off x="6012161" y="2856631"/>
            <a:ext cx="1928813" cy="1857375"/>
          </a:xfrm>
          <a:prstGeom prst="flowChartConnector">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b="1" dirty="0">
                <a:solidFill>
                  <a:schemeClr val="tx1"/>
                </a:solidFill>
                <a:latin typeface="Comic Sans MS" pitchFamily="66" charset="0"/>
              </a:rPr>
              <a:t>Kristen</a:t>
            </a:r>
          </a:p>
          <a:p>
            <a:pPr algn="ctr" fontAlgn="auto">
              <a:spcBef>
                <a:spcPts val="0"/>
              </a:spcBef>
              <a:spcAft>
                <a:spcPts val="0"/>
              </a:spcAft>
              <a:defRPr/>
            </a:pPr>
            <a:r>
              <a:rPr lang="sv-SE" b="1" dirty="0">
                <a:solidFill>
                  <a:schemeClr val="tx1"/>
                </a:solidFill>
                <a:latin typeface="Comic Sans MS" pitchFamily="66" charset="0"/>
              </a:rPr>
              <a:t>gemenskap</a:t>
            </a:r>
          </a:p>
        </p:txBody>
      </p:sp>
      <p:sp>
        <p:nvSpPr>
          <p:cNvPr id="11" name="Koppling 10"/>
          <p:cNvSpPr/>
          <p:nvPr/>
        </p:nvSpPr>
        <p:spPr>
          <a:xfrm>
            <a:off x="1857356" y="1928803"/>
            <a:ext cx="1500188" cy="1714500"/>
          </a:xfrm>
          <a:prstGeom prst="flowChartConnector">
            <a:avLst/>
          </a:prstGeom>
          <a:solidFill>
            <a:schemeClr val="accent5">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sz="2000" b="1" dirty="0">
                <a:solidFill>
                  <a:schemeClr val="tx1"/>
                </a:solidFill>
                <a:latin typeface="Comic Sans MS" pitchFamily="66" charset="0"/>
              </a:rPr>
              <a:t>Samtal</a:t>
            </a:r>
          </a:p>
        </p:txBody>
      </p:sp>
      <p:sp>
        <p:nvSpPr>
          <p:cNvPr id="12" name="Koppling 11"/>
          <p:cNvSpPr/>
          <p:nvPr/>
        </p:nvSpPr>
        <p:spPr>
          <a:xfrm>
            <a:off x="7524726" y="3123002"/>
            <a:ext cx="1571625" cy="1162959"/>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b="1" dirty="0">
                <a:solidFill>
                  <a:schemeClr val="tx1"/>
                </a:solidFill>
                <a:latin typeface="Comic Sans MS" pitchFamily="66" charset="0"/>
              </a:rPr>
              <a:t>Mission</a:t>
            </a:r>
          </a:p>
        </p:txBody>
      </p:sp>
      <p:sp>
        <p:nvSpPr>
          <p:cNvPr id="13" name="Koppling 12"/>
          <p:cNvSpPr/>
          <p:nvPr/>
        </p:nvSpPr>
        <p:spPr>
          <a:xfrm>
            <a:off x="4516257" y="2856632"/>
            <a:ext cx="1440160" cy="1067569"/>
          </a:xfrm>
          <a:prstGeom prst="flowChartConnecto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b="1" dirty="0">
                <a:solidFill>
                  <a:schemeClr val="tx1"/>
                </a:solidFill>
                <a:latin typeface="Comic Sans MS" pitchFamily="66" charset="0"/>
              </a:rPr>
              <a:t>Lovsång</a:t>
            </a:r>
          </a:p>
        </p:txBody>
      </p:sp>
      <p:sp>
        <p:nvSpPr>
          <p:cNvPr id="14" name="Koppling 13"/>
          <p:cNvSpPr/>
          <p:nvPr/>
        </p:nvSpPr>
        <p:spPr>
          <a:xfrm>
            <a:off x="1907704" y="5445225"/>
            <a:ext cx="1872208" cy="993849"/>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b="1" dirty="0">
                <a:solidFill>
                  <a:schemeClr val="tx1"/>
                </a:solidFill>
                <a:latin typeface="Comic Sans MS" pitchFamily="66" charset="0"/>
              </a:rPr>
              <a:t>Naturen</a:t>
            </a:r>
          </a:p>
        </p:txBody>
      </p:sp>
      <p:sp>
        <p:nvSpPr>
          <p:cNvPr id="15" name="Rubrik 1"/>
          <p:cNvSpPr txBox="1">
            <a:spLocks/>
          </p:cNvSpPr>
          <p:nvPr/>
        </p:nvSpPr>
        <p:spPr>
          <a:xfrm>
            <a:off x="1071538" y="714356"/>
            <a:ext cx="7239000" cy="1143000"/>
          </a:xfrm>
          <a:prstGeom prst="rect">
            <a:avLst/>
          </a:prstGeom>
        </p:spPr>
        <p:txBody>
          <a:bodyPr lIns="45720" tIns="0" rIns="45720" bIns="0" anchor="b">
            <a:normAutofit fontScale="82500" lnSpcReduction="10000"/>
          </a:bodyPr>
          <a:lstStyle/>
          <a:p>
            <a:pPr algn="ctr" fontAlgn="auto">
              <a:spcAft>
                <a:spcPts val="0"/>
              </a:spcAft>
              <a:defRPr/>
            </a:pPr>
            <a:r>
              <a:rPr lang="sv-SE" sz="3800" b="1" cap="all" dirty="0" smtClean="0">
                <a:ln w="500">
                  <a:solidFill>
                    <a:schemeClr val="tx2">
                      <a:shade val="20000"/>
                      <a:satMod val="120000"/>
                    </a:schemeClr>
                  </a:solidFill>
                </a:ln>
                <a:latin typeface="+mj-lt"/>
                <a:ea typeface="+mj-ea"/>
                <a:cs typeface="+mj-cs"/>
              </a:rPr>
              <a:t>Några </a:t>
            </a:r>
            <a:r>
              <a:rPr lang="sv-SE" sz="3800" b="1" cap="all" dirty="0">
                <a:ln w="500">
                  <a:solidFill>
                    <a:schemeClr val="tx2">
                      <a:shade val="20000"/>
                      <a:satMod val="120000"/>
                    </a:schemeClr>
                  </a:solidFill>
                </a:ln>
                <a:latin typeface="+mj-lt"/>
                <a:ea typeface="+mj-ea"/>
                <a:cs typeface="+mj-cs"/>
              </a:rPr>
              <a:t>tips till att förmedla tro till barn och </a:t>
            </a:r>
            <a:r>
              <a:rPr lang="sv-SE" sz="3800" b="1" cap="all" dirty="0" smtClean="0">
                <a:ln w="500">
                  <a:solidFill>
                    <a:schemeClr val="tx2">
                      <a:shade val="20000"/>
                      <a:satMod val="120000"/>
                    </a:schemeClr>
                  </a:solidFill>
                </a:ln>
                <a:latin typeface="+mj-lt"/>
                <a:ea typeface="+mj-ea"/>
                <a:cs typeface="+mj-cs"/>
              </a:rPr>
              <a:t>unga</a:t>
            </a:r>
          </a:p>
          <a:p>
            <a:pPr algn="ctr" fontAlgn="auto">
              <a:spcAft>
                <a:spcPts val="0"/>
              </a:spcAft>
              <a:defRPr/>
            </a:pPr>
            <a:endParaRPr lang="sv-SE" sz="3800" b="1" cap="all" dirty="0">
              <a:ln w="500">
                <a:solidFill>
                  <a:schemeClr val="tx2">
                    <a:shade val="20000"/>
                    <a:satMod val="120000"/>
                  </a:schemeClr>
                </a:solidFill>
              </a:ln>
              <a:latin typeface="+mj-lt"/>
              <a:ea typeface="+mj-ea"/>
              <a:cs typeface="+mj-cs"/>
            </a:endParaRPr>
          </a:p>
        </p:txBody>
      </p:sp>
      <p:sp>
        <p:nvSpPr>
          <p:cNvPr id="7" name="Koppling 6"/>
          <p:cNvSpPr/>
          <p:nvPr/>
        </p:nvSpPr>
        <p:spPr>
          <a:xfrm>
            <a:off x="6732241" y="1913127"/>
            <a:ext cx="1944215" cy="1209875"/>
          </a:xfrm>
          <a:prstGeom prst="flowChartConnector">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b="1" dirty="0">
                <a:solidFill>
                  <a:schemeClr val="tx1"/>
                </a:solidFill>
                <a:latin typeface="Comic Sans MS" pitchFamily="66" charset="0"/>
              </a:rPr>
              <a:t>Församling</a:t>
            </a:r>
          </a:p>
        </p:txBody>
      </p:sp>
    </p:spTree>
    <p:extLst>
      <p:ext uri="{BB962C8B-B14F-4D97-AF65-F5344CB8AC3E}">
        <p14:creationId xmlns:p14="http://schemas.microsoft.com/office/powerpoint/2010/main" val="9486282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600" dirty="0">
                <a:effectLst/>
              </a:rPr>
              <a:t>Tre dimensioner som behöver få näring för att tron ska hålla över tid:</a:t>
            </a:r>
            <a:br>
              <a:rPr lang="sv-SE" sz="3600" dirty="0">
                <a:effectLst/>
              </a:rPr>
            </a:br>
            <a:r>
              <a:rPr lang="sv-SE" sz="3600" dirty="0">
                <a:effectLst/>
              </a:rPr>
              <a:t> </a:t>
            </a:r>
            <a:br>
              <a:rPr lang="sv-SE" sz="3600" dirty="0">
                <a:effectLst/>
              </a:rPr>
            </a:br>
            <a:r>
              <a:rPr lang="sv-SE" sz="3600" dirty="0">
                <a:effectLst/>
              </a:rPr>
              <a:t>• Den intellektuella</a:t>
            </a:r>
            <a:br>
              <a:rPr lang="sv-SE" sz="3600" dirty="0">
                <a:effectLst/>
              </a:rPr>
            </a:br>
            <a:r>
              <a:rPr lang="sv-SE" sz="3600" dirty="0">
                <a:effectLst/>
              </a:rPr>
              <a:t>• Den sociala</a:t>
            </a:r>
            <a:br>
              <a:rPr lang="sv-SE" sz="3600" dirty="0">
                <a:effectLst/>
              </a:rPr>
            </a:br>
            <a:r>
              <a:rPr lang="sv-SE" sz="3600" dirty="0">
                <a:effectLst/>
              </a:rPr>
              <a:t>• Den emotionella</a:t>
            </a:r>
            <a:br>
              <a:rPr lang="sv-SE" sz="3600" dirty="0">
                <a:effectLst/>
              </a:rPr>
            </a:br>
            <a:r>
              <a:rPr lang="sv-SE" sz="3600" dirty="0">
                <a:effectLst/>
              </a:rPr>
              <a:t> </a:t>
            </a:r>
            <a:br>
              <a:rPr lang="sv-SE" sz="3600" dirty="0">
                <a:effectLst/>
              </a:rPr>
            </a:br>
            <a:r>
              <a:rPr lang="sv-SE" sz="3600" dirty="0">
                <a:effectLst/>
              </a:rPr>
              <a:t>(Efter Erling </a:t>
            </a:r>
            <a:r>
              <a:rPr lang="sv-SE" sz="3600" dirty="0" err="1">
                <a:effectLst/>
              </a:rPr>
              <a:t>Birkedal</a:t>
            </a:r>
            <a:r>
              <a:rPr lang="sv-SE" sz="3600" dirty="0" smtClean="0">
                <a:effectLst/>
              </a:rPr>
              <a:t>)</a:t>
            </a:r>
            <a:br>
              <a:rPr lang="sv-SE" sz="3600" dirty="0" smtClean="0">
                <a:effectLst/>
              </a:rPr>
            </a:br>
            <a:endParaRPr lang="sv-SE" sz="3600" dirty="0">
              <a:effectLst/>
            </a:endParaRPr>
          </a:p>
        </p:txBody>
      </p:sp>
    </p:spTree>
    <p:extLst>
      <p:ext uri="{BB962C8B-B14F-4D97-AF65-F5344CB8AC3E}">
        <p14:creationId xmlns:p14="http://schemas.microsoft.com/office/powerpoint/2010/main" val="18096213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529491" y="560752"/>
            <a:ext cx="8342923" cy="5724770"/>
          </a:xfrm>
        </p:spPr>
        <p:txBody>
          <a:bodyPr/>
          <a:lstStyle/>
          <a:p>
            <a:r>
              <a:rPr lang="sv-SE" sz="2000" dirty="0">
                <a:solidFill>
                  <a:srgbClr val="FFFFFF"/>
                </a:solidFill>
              </a:rPr>
              <a:t>Beteende					Gudsbild</a:t>
            </a:r>
            <a:br>
              <a:rPr lang="sv-SE" sz="2000" dirty="0">
                <a:solidFill>
                  <a:srgbClr val="FFFFFF"/>
                </a:solidFill>
              </a:rPr>
            </a:br>
            <a:r>
              <a:rPr lang="sv-SE" sz="2000" dirty="0">
                <a:solidFill>
                  <a:srgbClr val="FFFFFF"/>
                </a:solidFill>
              </a:rPr>
              <a:t> </a:t>
            </a:r>
            <a:br>
              <a:rPr lang="sv-SE" sz="2000" dirty="0">
                <a:solidFill>
                  <a:srgbClr val="FFFFFF"/>
                </a:solidFill>
              </a:rPr>
            </a:br>
            <a:r>
              <a:rPr lang="sv-SE" sz="2000" dirty="0">
                <a:solidFill>
                  <a:srgbClr val="FFFFFF"/>
                </a:solidFill>
              </a:rPr>
              <a:t>Föräldrarna tar sig tid för att umgås 	Gud bryr sig om dig och vill</a:t>
            </a:r>
            <a:br>
              <a:rPr lang="sv-SE" sz="2000" dirty="0">
                <a:solidFill>
                  <a:srgbClr val="FFFFFF"/>
                </a:solidFill>
              </a:rPr>
            </a:br>
            <a:r>
              <a:rPr lang="sv-SE" sz="2000" dirty="0">
                <a:solidFill>
                  <a:srgbClr val="FFFFFF"/>
                </a:solidFill>
              </a:rPr>
              <a:t>med sina barn och lyssna in deras 	</a:t>
            </a:r>
            <a:r>
              <a:rPr lang="sv-SE" sz="2000" dirty="0" smtClean="0">
                <a:solidFill>
                  <a:srgbClr val="FFFFFF"/>
                </a:solidFill>
              </a:rPr>
              <a:t>bekräfta </a:t>
            </a:r>
            <a:r>
              <a:rPr lang="sv-SE" sz="2000" dirty="0">
                <a:solidFill>
                  <a:srgbClr val="FFFFFF"/>
                </a:solidFill>
              </a:rPr>
              <a:t>din </a:t>
            </a:r>
            <a:r>
              <a:rPr lang="sv-SE" sz="2000" dirty="0" smtClean="0">
                <a:solidFill>
                  <a:srgbClr val="FFFFFF"/>
                </a:solidFill>
              </a:rPr>
              <a:t>innersta längtan. behov</a:t>
            </a:r>
            <a:r>
              <a:rPr lang="sv-SE" sz="2000" dirty="0">
                <a:solidFill>
                  <a:srgbClr val="FFFFFF"/>
                </a:solidFill>
              </a:rPr>
              <a:t>.					</a:t>
            </a:r>
            <a:br>
              <a:rPr lang="sv-SE" sz="2000" dirty="0">
                <a:solidFill>
                  <a:srgbClr val="FFFFFF"/>
                </a:solidFill>
              </a:rPr>
            </a:br>
            <a:r>
              <a:rPr lang="sv-SE" sz="2000" dirty="0">
                <a:solidFill>
                  <a:srgbClr val="FFFFFF"/>
                </a:solidFill>
              </a:rPr>
              <a:t>Föräldrarna är aldrig nöjda med, 	</a:t>
            </a:r>
            <a:r>
              <a:rPr lang="sv-SE" sz="2000" dirty="0" smtClean="0">
                <a:solidFill>
                  <a:srgbClr val="FFFFFF"/>
                </a:solidFill>
              </a:rPr>
              <a:t>Gud </a:t>
            </a:r>
            <a:r>
              <a:rPr lang="sv-SE" sz="2000" dirty="0">
                <a:solidFill>
                  <a:srgbClr val="FFFFFF"/>
                </a:solidFill>
              </a:rPr>
              <a:t>är aldrig nöjd med dig;</a:t>
            </a:r>
            <a:br>
              <a:rPr lang="sv-SE" sz="2000" dirty="0">
                <a:solidFill>
                  <a:srgbClr val="FFFFFF"/>
                </a:solidFill>
              </a:rPr>
            </a:br>
            <a:r>
              <a:rPr lang="sv-SE" sz="2000" dirty="0">
                <a:solidFill>
                  <a:srgbClr val="FFFFFF"/>
                </a:solidFill>
              </a:rPr>
              <a:t>och uttrycker aldrig sin oreserverade 	du duger inte i Guds ögon.</a:t>
            </a:r>
            <a:br>
              <a:rPr lang="sv-SE" sz="2000" dirty="0">
                <a:solidFill>
                  <a:srgbClr val="FFFFFF"/>
                </a:solidFill>
              </a:rPr>
            </a:br>
            <a:r>
              <a:rPr lang="sv-SE" sz="2000" dirty="0">
                <a:solidFill>
                  <a:srgbClr val="FFFFFF"/>
                </a:solidFill>
              </a:rPr>
              <a:t>kärlek till, sina barn.			</a:t>
            </a:r>
            <a:br>
              <a:rPr lang="sv-SE" sz="2000" dirty="0">
                <a:solidFill>
                  <a:srgbClr val="FFFFFF"/>
                </a:solidFill>
              </a:rPr>
            </a:br>
            <a:r>
              <a:rPr lang="sv-SE" sz="2000" dirty="0">
                <a:solidFill>
                  <a:srgbClr val="FFFFFF"/>
                </a:solidFill>
              </a:rPr>
              <a:t>Föräldrarna uppmuntrar sina barn 	</a:t>
            </a:r>
            <a:r>
              <a:rPr lang="sv-SE" sz="2000" dirty="0" smtClean="0">
                <a:solidFill>
                  <a:srgbClr val="FFFFFF"/>
                </a:solidFill>
              </a:rPr>
              <a:t>Gud </a:t>
            </a:r>
            <a:r>
              <a:rPr lang="sv-SE" sz="2000" dirty="0">
                <a:solidFill>
                  <a:srgbClr val="FFFFFF"/>
                </a:solidFill>
              </a:rPr>
              <a:t>är möjligheternas Gud.</a:t>
            </a:r>
            <a:br>
              <a:rPr lang="sv-SE" sz="2000" dirty="0">
                <a:solidFill>
                  <a:srgbClr val="FFFFFF"/>
                </a:solidFill>
              </a:rPr>
            </a:br>
            <a:r>
              <a:rPr lang="sv-SE" sz="2000" dirty="0">
                <a:solidFill>
                  <a:srgbClr val="FFFFFF"/>
                </a:solidFill>
              </a:rPr>
              <a:t>att utvecklas i sina gåvor.	</a:t>
            </a:r>
            <a:br>
              <a:rPr lang="sv-SE" sz="2000" dirty="0">
                <a:solidFill>
                  <a:srgbClr val="FFFFFF"/>
                </a:solidFill>
              </a:rPr>
            </a:br>
            <a:r>
              <a:rPr lang="sv-SE" sz="2000" dirty="0">
                <a:solidFill>
                  <a:srgbClr val="FFFFFF"/>
                </a:solidFill>
              </a:rPr>
              <a:t>Föräldrarna hotar sina barn och säger  	Guds kärlek är villkorad.</a:t>
            </a:r>
            <a:br>
              <a:rPr lang="sv-SE" sz="2000" dirty="0">
                <a:solidFill>
                  <a:srgbClr val="FFFFFF"/>
                </a:solidFill>
              </a:rPr>
            </a:br>
            <a:r>
              <a:rPr lang="sv-SE" sz="2000" dirty="0">
                <a:solidFill>
                  <a:srgbClr val="FFFFFF"/>
                </a:solidFill>
              </a:rPr>
              <a:t>att de inte älskar dem eller kommer att </a:t>
            </a:r>
            <a:br>
              <a:rPr lang="sv-SE" sz="2000" dirty="0">
                <a:solidFill>
                  <a:srgbClr val="FFFFFF"/>
                </a:solidFill>
              </a:rPr>
            </a:br>
            <a:r>
              <a:rPr lang="sv-SE" sz="2000" dirty="0">
                <a:solidFill>
                  <a:srgbClr val="FFFFFF"/>
                </a:solidFill>
              </a:rPr>
              <a:t>överge dem om de inte skärper till sig.</a:t>
            </a:r>
            <a:br>
              <a:rPr lang="sv-SE" sz="2000" dirty="0">
                <a:solidFill>
                  <a:srgbClr val="FFFFFF"/>
                </a:solidFill>
              </a:rPr>
            </a:br>
            <a:r>
              <a:rPr lang="sv-SE" sz="2000" dirty="0">
                <a:solidFill>
                  <a:srgbClr val="FFFFFF"/>
                </a:solidFill>
              </a:rPr>
              <a:t>Föräldrarna håller sina löften till sina 	Gud är pålitlig.</a:t>
            </a:r>
            <a:br>
              <a:rPr lang="sv-SE" sz="2000" dirty="0">
                <a:solidFill>
                  <a:srgbClr val="FFFFFF"/>
                </a:solidFill>
              </a:rPr>
            </a:br>
            <a:r>
              <a:rPr lang="sv-SE" sz="2000" dirty="0">
                <a:solidFill>
                  <a:srgbClr val="FFFFFF"/>
                </a:solidFill>
              </a:rPr>
              <a:t>barn, och ber om ursäkt när de tvingas </a:t>
            </a:r>
            <a:br>
              <a:rPr lang="sv-SE" sz="2000" dirty="0">
                <a:solidFill>
                  <a:srgbClr val="FFFFFF"/>
                </a:solidFill>
              </a:rPr>
            </a:br>
            <a:r>
              <a:rPr lang="sv-SE" sz="2000" dirty="0">
                <a:solidFill>
                  <a:srgbClr val="FFFFFF"/>
                </a:solidFill>
              </a:rPr>
              <a:t>ändra sina planer.</a:t>
            </a:r>
            <a:br>
              <a:rPr lang="sv-SE" sz="2000" dirty="0">
                <a:solidFill>
                  <a:srgbClr val="FFFFFF"/>
                </a:solidFill>
              </a:rPr>
            </a:br>
            <a:r>
              <a:rPr lang="sv-SE" sz="2000" dirty="0">
                <a:solidFill>
                  <a:srgbClr val="FFFFFF"/>
                </a:solidFill>
              </a:rPr>
              <a:t>Föräldrarna reagerar när ett barn 	</a:t>
            </a:r>
            <a:r>
              <a:rPr lang="sv-SE" sz="2000" dirty="0" smtClean="0">
                <a:solidFill>
                  <a:srgbClr val="FFFFFF"/>
                </a:solidFill>
              </a:rPr>
              <a:t>Gud </a:t>
            </a:r>
            <a:r>
              <a:rPr lang="sv-SE" sz="2000" dirty="0">
                <a:solidFill>
                  <a:srgbClr val="FFFFFF"/>
                </a:solidFill>
              </a:rPr>
              <a:t>är rättvis.</a:t>
            </a:r>
            <a:br>
              <a:rPr lang="sv-SE" sz="2000" dirty="0">
                <a:solidFill>
                  <a:srgbClr val="FFFFFF"/>
                </a:solidFill>
              </a:rPr>
            </a:br>
            <a:r>
              <a:rPr lang="sv-SE" sz="2000" dirty="0">
                <a:solidFill>
                  <a:srgbClr val="FFFFFF"/>
                </a:solidFill>
              </a:rPr>
              <a:t>behandlas orättvist</a:t>
            </a:r>
            <a:r>
              <a:rPr lang="sv-SE" sz="2000" dirty="0" smtClean="0">
                <a:solidFill>
                  <a:srgbClr val="FFFFFF"/>
                </a:solidFill>
              </a:rPr>
              <a:t>.</a:t>
            </a:r>
            <a:endParaRPr lang="sv-SE" sz="3600" dirty="0">
              <a:effectLst/>
            </a:endParaRPr>
          </a:p>
        </p:txBody>
      </p:sp>
    </p:spTree>
    <p:extLst>
      <p:ext uri="{BB962C8B-B14F-4D97-AF65-F5344CB8AC3E}">
        <p14:creationId xmlns:p14="http://schemas.microsoft.com/office/powerpoint/2010/main" val="387920565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pPr algn="ctr"/>
            <a:r>
              <a:rPr lang="sv-SE" sz="3600" dirty="0">
                <a:solidFill>
                  <a:srgbClr val="FFFFFF"/>
                </a:solidFill>
              </a:rPr>
              <a:t>”Utan tvivel är far och mor apostlar, biskopar och präster för sina barn, eftersom de förkunnar evangeliet för dem. Kort sagt: det finns ingen större och förnämligare makt här i världen än den som föräldrar utövar över sina barn, särskilt som de har både den andliga och den världsliga makten över dem.”</a:t>
            </a:r>
            <a:r>
              <a:rPr lang="sv-SE" sz="3600" dirty="0">
                <a:solidFill>
                  <a:srgbClr val="FFFFFF"/>
                </a:solidFill>
                <a:effectLst/>
              </a:rPr>
              <a:t> (Martin Luther)</a:t>
            </a:r>
            <a:r>
              <a:rPr lang="sv-SE" sz="3600" dirty="0">
                <a:solidFill>
                  <a:srgbClr val="FFFFFF"/>
                </a:solidFill>
              </a:rPr>
              <a:t/>
            </a:r>
            <a:br>
              <a:rPr lang="sv-SE" sz="3600" dirty="0">
                <a:solidFill>
                  <a:srgbClr val="FFFFFF"/>
                </a:solidFill>
              </a:rPr>
            </a:br>
            <a:endParaRPr lang="sv-SE" sz="3600" dirty="0">
              <a:solidFill>
                <a:srgbClr val="FFFFFF"/>
              </a:solidFill>
              <a:effectLst/>
            </a:endParaRPr>
          </a:p>
        </p:txBody>
      </p:sp>
    </p:spTree>
    <p:extLst>
      <p:ext uri="{BB962C8B-B14F-4D97-AF65-F5344CB8AC3E}">
        <p14:creationId xmlns:p14="http://schemas.microsoft.com/office/powerpoint/2010/main" val="387920565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351691" y="547076"/>
            <a:ext cx="8342923" cy="5724770"/>
          </a:xfrm>
        </p:spPr>
        <p:txBody>
          <a:bodyPr/>
          <a:lstStyle/>
          <a:p>
            <a:r>
              <a:rPr lang="sv-SE" sz="3600" dirty="0">
                <a:solidFill>
                  <a:srgbClr val="FFFFFF"/>
                </a:solidFill>
              </a:rPr>
              <a:t>Den gode hyrde </a:t>
            </a:r>
            <a:r>
              <a:rPr lang="sv-SE" sz="3600" dirty="0" err="1">
                <a:solidFill>
                  <a:srgbClr val="FFFFFF"/>
                </a:solidFill>
              </a:rPr>
              <a:t>katekese</a:t>
            </a:r>
            <a:r>
              <a:rPr lang="sv-SE" sz="3600" dirty="0">
                <a:solidFill>
                  <a:srgbClr val="FFFFFF"/>
                </a:solidFill>
              </a:rPr>
              <a:t> </a:t>
            </a:r>
            <a:br>
              <a:rPr lang="sv-SE" sz="3600" dirty="0">
                <a:solidFill>
                  <a:srgbClr val="FFFFFF"/>
                </a:solidFill>
              </a:rPr>
            </a:br>
            <a:r>
              <a:rPr lang="sv-SE" sz="3600" dirty="0">
                <a:solidFill>
                  <a:srgbClr val="FFFFFF"/>
                </a:solidFill>
              </a:rPr>
              <a:t>(Sofia </a:t>
            </a:r>
            <a:r>
              <a:rPr lang="sv-SE" sz="3600" dirty="0" err="1">
                <a:solidFill>
                  <a:srgbClr val="FFFFFF"/>
                </a:solidFill>
              </a:rPr>
              <a:t>Cavalletti</a:t>
            </a:r>
            <a:r>
              <a:rPr lang="sv-SE" sz="3600" dirty="0">
                <a:solidFill>
                  <a:srgbClr val="FFFFFF"/>
                </a:solidFill>
              </a:rPr>
              <a:t>):</a:t>
            </a:r>
            <a:br>
              <a:rPr lang="sv-SE" sz="3600" dirty="0">
                <a:solidFill>
                  <a:srgbClr val="FFFFFF"/>
                </a:solidFill>
              </a:rPr>
            </a:br>
            <a:r>
              <a:rPr lang="sv-SE" sz="3600" dirty="0">
                <a:solidFill>
                  <a:srgbClr val="FFFFFF"/>
                </a:solidFill>
              </a:rPr>
              <a:t> </a:t>
            </a:r>
            <a:br>
              <a:rPr lang="sv-SE" sz="3600" dirty="0">
                <a:solidFill>
                  <a:srgbClr val="FFFFFF"/>
                </a:solidFill>
              </a:rPr>
            </a:br>
            <a:r>
              <a:rPr lang="sv-SE" sz="3600" dirty="0">
                <a:solidFill>
                  <a:srgbClr val="FFFFFF"/>
                </a:solidFill>
              </a:rPr>
              <a:t>0–5 år: Guds villkorslösa kärlek </a:t>
            </a:r>
            <a:br>
              <a:rPr lang="sv-SE" sz="3600" dirty="0">
                <a:solidFill>
                  <a:srgbClr val="FFFFFF"/>
                </a:solidFill>
              </a:rPr>
            </a:br>
            <a:r>
              <a:rPr lang="sv-SE" sz="3600" dirty="0">
                <a:solidFill>
                  <a:srgbClr val="FFFFFF"/>
                </a:solidFill>
              </a:rPr>
              <a:t>              och omsorg</a:t>
            </a:r>
            <a:br>
              <a:rPr lang="sv-SE" sz="3600" dirty="0">
                <a:solidFill>
                  <a:srgbClr val="FFFFFF"/>
                </a:solidFill>
              </a:rPr>
            </a:br>
            <a:r>
              <a:rPr lang="sv-SE" sz="3600" dirty="0">
                <a:solidFill>
                  <a:srgbClr val="FFFFFF"/>
                </a:solidFill>
              </a:rPr>
              <a:t>6–9 år: den kärlek som också </a:t>
            </a:r>
            <a:r>
              <a:rPr lang="sv-SE" sz="3600" dirty="0" err="1">
                <a:solidFill>
                  <a:srgbClr val="FFFFFF"/>
                </a:solidFill>
              </a:rPr>
              <a:t>tilgir</a:t>
            </a:r>
            <a:r>
              <a:rPr lang="sv-SE" sz="3600" dirty="0">
                <a:solidFill>
                  <a:srgbClr val="FFFFFF"/>
                </a:solidFill>
              </a:rPr>
              <a:t/>
            </a:r>
            <a:br>
              <a:rPr lang="sv-SE" sz="3600" dirty="0">
                <a:solidFill>
                  <a:srgbClr val="FFFFFF"/>
                </a:solidFill>
              </a:rPr>
            </a:br>
            <a:r>
              <a:rPr lang="sv-SE" sz="3600" dirty="0">
                <a:solidFill>
                  <a:srgbClr val="FFFFFF"/>
                </a:solidFill>
              </a:rPr>
              <a:t>9–10 år: efterföljelsen introduceras </a:t>
            </a:r>
            <a:r>
              <a:rPr lang="sv-SE" sz="3600" dirty="0" smtClean="0">
                <a:solidFill>
                  <a:srgbClr val="FFFFFF"/>
                </a:solidFill>
              </a:rPr>
              <a:t/>
            </a:r>
            <a:br>
              <a:rPr lang="sv-SE" sz="3600" dirty="0" smtClean="0">
                <a:solidFill>
                  <a:srgbClr val="FFFFFF"/>
                </a:solidFill>
              </a:rPr>
            </a:br>
            <a:r>
              <a:rPr lang="sv-SE" sz="3600" dirty="0">
                <a:solidFill>
                  <a:srgbClr val="FFFFFF"/>
                </a:solidFill>
              </a:rPr>
              <a:t/>
            </a:r>
            <a:br>
              <a:rPr lang="sv-SE" sz="3600" dirty="0">
                <a:solidFill>
                  <a:srgbClr val="FFFFFF"/>
                </a:solidFill>
              </a:rPr>
            </a:br>
            <a:endParaRPr lang="sv-SE" sz="3600" dirty="0">
              <a:solidFill>
                <a:srgbClr val="FFFFFF"/>
              </a:solidFill>
            </a:endParaRPr>
          </a:p>
        </p:txBody>
      </p:sp>
    </p:spTree>
    <p:extLst>
      <p:ext uri="{BB962C8B-B14F-4D97-AF65-F5344CB8AC3E}">
        <p14:creationId xmlns:p14="http://schemas.microsoft.com/office/powerpoint/2010/main" val="386984667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är">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Elementär.thmx</Template>
  <TotalTime>460</TotalTime>
  <Words>333</Words>
  <Application>Microsoft Macintosh PowerPoint</Application>
  <PresentationFormat>Bildspel på skärmen (4:3)</PresentationFormat>
  <Paragraphs>27</Paragraphs>
  <Slides>13</Slides>
  <Notes>0</Notes>
  <HiddenSlides>0</HiddenSlides>
  <MMClips>0</MMClips>
  <ScaleCrop>false</ScaleCrop>
  <HeadingPairs>
    <vt:vector size="4" baseType="variant">
      <vt:variant>
        <vt:lpstr>Tema</vt:lpstr>
      </vt:variant>
      <vt:variant>
        <vt:i4>1</vt:i4>
      </vt:variant>
      <vt:variant>
        <vt:lpstr>Bildrubriker</vt:lpstr>
      </vt:variant>
      <vt:variant>
        <vt:i4>13</vt:i4>
      </vt:variant>
    </vt:vector>
  </HeadingPairs>
  <TitlesOfParts>
    <vt:vector size="14" baseType="lpstr">
      <vt:lpstr>Elementär</vt:lpstr>
      <vt:lpstr>Kristen på Hjemmebane    Olof Edsinger </vt:lpstr>
      <vt:lpstr>Jeg husker din oppriktige tro, som først bodde i din mormor Lois og i din mor Evnike, og jeg er overbevist om at den også bor i deg. (2 Tim 1,5)   Det du har hørt av meg i mange vitners nærvær, skal du gi videre til pålitelige mennesker som er i stand til å undervise andre. (2 Tim 2,2) </vt:lpstr>
      <vt:lpstr>Hør, Israel! Herren er vår Gud, Herren er én. Du skal elske Herren din Gud av hele ditt hjerte og av hele din sjel og av all din makt. Disse ordene som jeg pålegger deg i dag, skal du bevare i ditt hjerte. Du skal gjenta dem for dine barn og snakke om dem når du sitter i ditt hus og når du går på veien, når du legger deg og når du står opp.  (5 Mos 6,4–7)</vt:lpstr>
      <vt:lpstr>Det vi har hørt og kjenner til, det våre fedre har fortalt oss, det skjuler vi ikke for deres barn. For neste slektsledd vil vi lovprise Herren, hans velde og det underfulle han har gjort. Han satte opp lovbud i Jakob, ga en lov i Israel. Han påla våre fedre å gjøre den kjent for sine barn, så neste slektsledd, de barn som siden ble født, skulle lære loven å kjenne. De skulle stå fram og kunngjøre den for sine barn … (Sal 78,3–6)</vt:lpstr>
      <vt:lpstr>Betydelse för trosutvecklingen  på en skala mellan 1-100       Gutter  Jenter Mamma    81  74 Pappa     61  50 Pastor/präst    57  44 Kyrkans ungdomsgrupp   30  30 Mor- och farföräldrar   30  29 Konfirmandundervisning   26  26 Vänner     22  29 Bibeln     24  25</vt:lpstr>
      <vt:lpstr>Sekulariseringen innebär …   … att tron inte ses som en integrerad       del av vardagen … att religiösa symboler och       erfarenheter rensas ut från skolans       värld … att ateism/agnosticism betraktas som       ”neutralt” … sociologiska trender</vt:lpstr>
      <vt:lpstr>Samtalsfrågor: 1) Är det något särskilt som utfordrer      dig i det du nu har fått lyssna till? 2) Vilka erfarenheter har du själv av      vuxna som försökt förmedla tron till      sina barn? 3) Är det något som du inte håller med      om, eller som du skulle vilja      komplettera? 4) Andra tankar …?</vt:lpstr>
      <vt:lpstr>• Som föräldrar är vi viktiga!  • Om vi inte påverkar våra barn,      kommer någon annan att göra det!  • Kristen tro är inte en privatsak!  • Det råder en kamp om varje      människas själ! </vt:lpstr>
      <vt:lpstr>PowerPoint-presentation</vt:lpstr>
      <vt:lpstr>Tre dimensioner som behöver få näring för att tron ska hålla över tid:   • Den intellektuella • Den sociala • Den emotionella   (Efter Erling Birkedal) </vt:lpstr>
      <vt:lpstr>Beteende     Gudsbild   Föräldrarna tar sig tid för att umgås  Gud bryr sig om dig och vill med sina barn och lyssna in deras  bekräfta din innersta längtan. behov.      Föräldrarna är aldrig nöjda med,  Gud är aldrig nöjd med dig; och uttrycker aldrig sin oreserverade  du duger inte i Guds ögon. kärlek till, sina barn.    Föräldrarna uppmuntrar sina barn  Gud är möjligheternas Gud. att utvecklas i sina gåvor.  Föräldrarna hotar sina barn och säger   Guds kärlek är villkorad. att de inte älskar dem eller kommer att  överge dem om de inte skärper till sig. Föräldrarna håller sina löften till sina  Gud är pålitlig. barn, och ber om ursäkt när de tvingas  ändra sina planer. Föräldrarna reagerar när ett barn  Gud är rättvis. behandlas orättvist.</vt:lpstr>
      <vt:lpstr>”Utan tvivel är far och mor apostlar, biskopar och präster för sina barn, eftersom de förkunnar evangeliet för dem. Kort sagt: det finns ingen större och förnämligare makt här i världen än den som föräldrar utövar över sina barn, särskilt som de har både den andliga och den världsliga makten över dem.” (Martin Luther) </vt:lpstr>
      <vt:lpstr>Den gode hyrde katekese  (Sofia Cavalletti):   0–5 år: Guds villkorslösa kärlek                och omsorg 6–9 år: den kärlek som också tilgir 9–10 år: efterföljelsen introduceras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Nutidsmänniskan 1: Postmodern  Nutidsmänniskan 2: Konsument  Nutidsmänniskan 3: Snickrar helst ihop sin egen gud  </dc:title>
  <dc:creator>Olof Edsinger</dc:creator>
  <cp:lastModifiedBy>Olof Edsinger</cp:lastModifiedBy>
  <cp:revision>17</cp:revision>
  <dcterms:created xsi:type="dcterms:W3CDTF">2014-11-10T10:08:50Z</dcterms:created>
  <dcterms:modified xsi:type="dcterms:W3CDTF">2019-09-01T13:36:46Z</dcterms:modified>
</cp:coreProperties>
</file>